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57" r:id="rId3"/>
    <p:sldId id="258" r:id="rId4"/>
    <p:sldId id="275" r:id="rId5"/>
    <p:sldId id="268" r:id="rId6"/>
    <p:sldId id="276" r:id="rId7"/>
    <p:sldId id="277" r:id="rId8"/>
    <p:sldId id="280" r:id="rId9"/>
    <p:sldId id="278" r:id="rId10"/>
    <p:sldId id="279" r:id="rId11"/>
    <p:sldId id="282"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781" autoAdjust="0"/>
  </p:normalViewPr>
  <p:slideViewPr>
    <p:cSldViewPr snapToGrid="0">
      <p:cViewPr>
        <p:scale>
          <a:sx n="100" d="100"/>
          <a:sy n="100" d="100"/>
        </p:scale>
        <p:origin x="954" y="72"/>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1FC710-0F2E-44C1-AB8E-14CD6404A2B4}" type="datetimeFigureOut">
              <a:rPr lang="en-US" smtClean="0"/>
              <a:t>12/26/2023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BBB69-4572-45DB-B2A5-EEA188F2DB3E}" type="slidenum">
              <a:rPr lang="en-US" smtClean="0"/>
              <a:t>‹#›</a:t>
            </a:fld>
            <a:endParaRPr lang="en-US"/>
          </a:p>
        </p:txBody>
      </p:sp>
    </p:spTree>
    <p:extLst>
      <p:ext uri="{BB962C8B-B14F-4D97-AF65-F5344CB8AC3E}">
        <p14:creationId xmlns:p14="http://schemas.microsoft.com/office/powerpoint/2010/main" val="4056999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ru.wikipedia.org/wiki/%D0%91%D0%B8%D0%BD%D0%B0%D1%80%D0%BD%D1%8B%D0%B9_%D1%84%D0%B0%D0%B9%D0%BB"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ru.wikipedia.org/wiki/ASCII"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Здравствуйте Владимир Анатольевич и Павел Петрович</a:t>
            </a:r>
            <a:br>
              <a:rPr lang="ru-RU" dirty="0"/>
            </a:br>
            <a:br>
              <a:rPr lang="ru-RU" dirty="0"/>
            </a:br>
            <a:r>
              <a:rPr lang="ru-RU" dirty="0"/>
              <a:t>Хочу вам представить свой курсовой проект на тему разработки интерактивной модели в разных программных средах</a:t>
            </a:r>
          </a:p>
        </p:txBody>
      </p:sp>
      <p:sp>
        <p:nvSpPr>
          <p:cNvPr id="4" name="Номер слайда 3"/>
          <p:cNvSpPr>
            <a:spLocks noGrp="1"/>
          </p:cNvSpPr>
          <p:nvPr>
            <p:ph type="sldNum" sz="quarter" idx="5"/>
          </p:nvPr>
        </p:nvSpPr>
        <p:spPr/>
        <p:txBody>
          <a:bodyPr/>
          <a:lstStyle/>
          <a:p>
            <a:fld id="{20CBBB69-4572-45DB-B2A5-EEA188F2DB3E}" type="slidenum">
              <a:rPr lang="en-US" smtClean="0"/>
              <a:t>1</a:t>
            </a:fld>
            <a:endParaRPr lang="en-US"/>
          </a:p>
        </p:txBody>
      </p:sp>
    </p:spTree>
    <p:extLst>
      <p:ext uri="{BB962C8B-B14F-4D97-AF65-F5344CB8AC3E}">
        <p14:creationId xmlns:p14="http://schemas.microsoft.com/office/powerpoint/2010/main" val="30404897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В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Unreal Engine</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4 для движение моделей требуется набор анимации которые можно создать в самом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UE4</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или импортировать, также имеется возможность использовать встроенную функцию физики. Я импортировал созданные собственные анимации</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10</a:t>
            </a:fld>
            <a:endParaRPr lang="en-US"/>
          </a:p>
        </p:txBody>
      </p:sp>
    </p:spTree>
    <p:extLst>
      <p:ext uri="{BB962C8B-B14F-4D97-AF65-F5344CB8AC3E}">
        <p14:creationId xmlns:p14="http://schemas.microsoft.com/office/powerpoint/2010/main" val="1034238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В каждом ноде требуется составить логику последовательного воспроизведения анимации. Чтобы после прыжка был переход в состояние анимации бега или ожидания</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11</a:t>
            </a:fld>
            <a:endParaRPr lang="en-US"/>
          </a:p>
        </p:txBody>
      </p:sp>
    </p:spTree>
    <p:extLst>
      <p:ext uri="{BB962C8B-B14F-4D97-AF65-F5344CB8AC3E}">
        <p14:creationId xmlns:p14="http://schemas.microsoft.com/office/powerpoint/2010/main" val="32479261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mj-lt"/>
            </a:endParaRPr>
          </a:p>
          <a:p>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12</a:t>
            </a:fld>
            <a:endParaRPr lang="en-US"/>
          </a:p>
        </p:txBody>
      </p:sp>
    </p:spTree>
    <p:extLst>
      <p:ext uri="{BB962C8B-B14F-4D97-AF65-F5344CB8AC3E}">
        <p14:creationId xmlns:p14="http://schemas.microsoft.com/office/powerpoint/2010/main" val="510101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В рамках курсового проекта были поставлены задачи изучения видом 3</a:t>
            </a:r>
            <a:r>
              <a:rPr lang="en-US" dirty="0"/>
              <a:t>d </a:t>
            </a:r>
            <a:r>
              <a:rPr lang="ru-RU" dirty="0"/>
              <a:t>моделирования</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А также способы экспорта и импорта между программными средствами</a:t>
            </a:r>
            <a:r>
              <a:rPr lang="en-US" dirty="0"/>
              <a:t>.</a:t>
            </a:r>
          </a:p>
          <a:p>
            <a:r>
              <a:rPr lang="ru-RU" dirty="0"/>
              <a:t>Под разработкой интерактивной модели подразумевается</a:t>
            </a:r>
          </a:p>
          <a:p>
            <a:r>
              <a:rPr lang="ru-RU" dirty="0"/>
              <a:t>с помощью </a:t>
            </a:r>
            <a:r>
              <a:rPr lang="en-US" dirty="0"/>
              <a:t>Blender 3D </a:t>
            </a:r>
            <a:r>
              <a:rPr lang="ru-RU" dirty="0"/>
              <a:t>и </a:t>
            </a:r>
            <a:r>
              <a:rPr lang="en-US" dirty="0"/>
              <a:t>Marvelous Designer</a:t>
            </a:r>
            <a:r>
              <a:rPr lang="ru-RU" dirty="0"/>
              <a:t> создать </a:t>
            </a:r>
            <a:r>
              <a:rPr lang="en-US" dirty="0"/>
              <a:t>Mesh </a:t>
            </a:r>
            <a:r>
              <a:rPr lang="ru-RU" dirty="0"/>
              <a:t>и риг модели</a:t>
            </a:r>
            <a:r>
              <a:rPr lang="en-US" dirty="0"/>
              <a:t>.</a:t>
            </a:r>
            <a:r>
              <a:rPr lang="ru-RU" dirty="0"/>
              <a:t> А с помощью </a:t>
            </a:r>
            <a:r>
              <a:rPr lang="en-US" dirty="0"/>
              <a:t>UE4 </a:t>
            </a:r>
            <a:r>
              <a:rPr lang="ru-RU" dirty="0"/>
              <a:t>создать интерактивные  действия</a:t>
            </a:r>
            <a:r>
              <a:rPr lang="en-US" dirty="0"/>
              <a:t>.</a:t>
            </a:r>
          </a:p>
          <a:p>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2</a:t>
            </a:fld>
            <a:endParaRPr lang="en-US"/>
          </a:p>
        </p:txBody>
      </p:sp>
    </p:spTree>
    <p:extLst>
      <p:ext uri="{BB962C8B-B14F-4D97-AF65-F5344CB8AC3E}">
        <p14:creationId xmlns:p14="http://schemas.microsoft.com/office/powerpoint/2010/main" val="17182238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spcBef>
                <a:spcPts val="600"/>
              </a:spcBef>
              <a:spcAft>
                <a:spcPts val="600"/>
              </a:spcAft>
            </a:pPr>
            <a:r>
              <a:rPr lang="ru-RU" dirty="0"/>
              <a:t>Возможно вопросы зададут</a:t>
            </a:r>
            <a:r>
              <a:rPr lang="en-US" dirty="0"/>
              <a:t>,</a:t>
            </a:r>
            <a:r>
              <a:rPr lang="ru-RU" dirty="0"/>
              <a:t> вкратце пересказать понятия</a:t>
            </a:r>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3</a:t>
            </a:fld>
            <a:endParaRPr lang="en-US"/>
          </a:p>
        </p:txBody>
      </p:sp>
    </p:spTree>
    <p:extLst>
      <p:ext uri="{BB962C8B-B14F-4D97-AF65-F5344CB8AC3E}">
        <p14:creationId xmlns:p14="http://schemas.microsoft.com/office/powerpoint/2010/main" val="1487471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49580" algn="just">
              <a:lnSpc>
                <a:spcPct val="150000"/>
              </a:lnSpc>
              <a:spcAft>
                <a:spcPts val="0"/>
              </a:spcAf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Полигональное моделирование - это подход к моделированию объектов путем представления или аппроксимации их поверхностей с использованием многоугольных сеток.</a:t>
            </a:r>
          </a:p>
          <a:p>
            <a:pPr indent="449580" algn="just">
              <a:lnSpc>
                <a:spcPct val="150000"/>
              </a:lnSpc>
              <a:spcAft>
                <a:spcPts val="0"/>
              </a:spcAf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Основным объектом, используемым в сеточном моделировании, является вершина, точка в трехмерном пространстве. Две вершины, соединенные прямой линией, становятся ребром. Три вершины, соединенные друг с другом тремя ребрами, определяют треугольник, который является простейшим многоугольником.</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449580" algn="just">
              <a:lnSpc>
                <a:spcPct val="150000"/>
              </a:lnSpc>
              <a:spcAft>
                <a:spcPts val="0"/>
              </a:spcAf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Группа полигонов, соединенных друг с другом общими вершинами, обычно называется элементом. Каждый из полигонов, составляющих элемент, называется гранью.</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ru-RU" sz="1800" dirty="0">
                <a:effectLst/>
                <a:latin typeface="Times New Roman" panose="02020603050405020304" pitchFamily="18" charset="0"/>
                <a:ea typeface="Times New Roman" panose="02020603050405020304" pitchFamily="18" charset="0"/>
              </a:rPr>
              <a:t>Отдельно можно выделить один из подвидов полигонального моделирования — скульптинг. </a:t>
            </a:r>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4</a:t>
            </a:fld>
            <a:endParaRPr lang="en-US"/>
          </a:p>
        </p:txBody>
      </p:sp>
    </p:spTree>
    <p:extLst>
      <p:ext uri="{BB962C8B-B14F-4D97-AF65-F5344CB8AC3E}">
        <p14:creationId xmlns:p14="http://schemas.microsoft.com/office/powerpoint/2010/main" val="1920968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800" dirty="0">
                <a:effectLst/>
                <a:latin typeface="Times New Roman" panose="02020603050405020304" pitchFamily="18" charset="0"/>
                <a:ea typeface="Times New Roman" panose="02020603050405020304" pitchFamily="18" charset="0"/>
              </a:rPr>
              <a:t>Отдельно можно выделить один из подвидов полигонального моделирования — скульптинг. С помощью которого была реализована модель</a:t>
            </a:r>
            <a:endParaRPr lang="ru-RU" b="0" i="0" dirty="0">
              <a:solidFill>
                <a:srgbClr val="FFFFFF"/>
              </a:solidFill>
              <a:effectLst/>
              <a:latin typeface="Roboto"/>
            </a:endParaRPr>
          </a:p>
          <a:p>
            <a:r>
              <a:rPr lang="ru-RU" b="0" i="0" dirty="0">
                <a:solidFill>
                  <a:srgbClr val="FFFFFF"/>
                </a:solidFill>
                <a:effectLst/>
                <a:latin typeface="Roboto"/>
              </a:rPr>
              <a:t>В случае с моделированием персонажей, либо существ, сетка будет деформироваться во время анимации, а это значит, что в этом случае правильная топология важна для корректной и чистой работы анимации, она облегчит жизнь аниматору и, опять же, позволит легко и быстро работать над правками и изменениями сетки модели.</a:t>
            </a:r>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5</a:t>
            </a:fld>
            <a:endParaRPr lang="en-US"/>
          </a:p>
        </p:txBody>
      </p:sp>
    </p:spTree>
    <p:extLst>
      <p:ext uri="{BB962C8B-B14F-4D97-AF65-F5344CB8AC3E}">
        <p14:creationId xmlns:p14="http://schemas.microsoft.com/office/powerpoint/2010/main" val="4271889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Times New Roman" panose="02020603050405020304" pitchFamily="18" charset="0"/>
              </a:rPr>
              <a:t>Mesh</a:t>
            </a:r>
            <a:r>
              <a:rPr lang="ru-RU" sz="1800" dirty="0">
                <a:effectLst/>
                <a:latin typeface="Times New Roman" panose="02020603050405020304" pitchFamily="18" charset="0"/>
                <a:ea typeface="Times New Roman" panose="02020603050405020304" pitchFamily="18" charset="0"/>
              </a:rPr>
              <a:t> одежды разрабатывался в программной среде </a:t>
            </a:r>
            <a:r>
              <a:rPr lang="en-US" sz="1800" dirty="0">
                <a:effectLst/>
                <a:latin typeface="Times New Roman" panose="02020603050405020304" pitchFamily="18" charset="0"/>
                <a:ea typeface="Times New Roman" panose="02020603050405020304" pitchFamily="18" charset="0"/>
              </a:rPr>
              <a:t>Marvelous Designer</a:t>
            </a:r>
            <a:r>
              <a:rPr lang="ru-RU" sz="1800" dirty="0">
                <a:effectLst/>
                <a:latin typeface="Times New Roman" panose="02020603050405020304" pitchFamily="18" charset="0"/>
                <a:ea typeface="Times New Roman" panose="02020603050405020304" pitchFamily="18" charset="0"/>
              </a:rPr>
              <a:t> 12 </a:t>
            </a:r>
            <a:r>
              <a:rPr lang="en-US" sz="1800" dirty="0">
                <a:effectLst/>
                <a:latin typeface="Times New Roman" panose="02020603050405020304" pitchFamily="18" charset="0"/>
                <a:ea typeface="Times New Roman" panose="02020603050405020304" pitchFamily="18" charset="0"/>
              </a:rPr>
              <a:t>Personal</a:t>
            </a:r>
            <a:r>
              <a:rPr lang="ru-RU" sz="1800" dirty="0">
                <a:effectLst/>
                <a:latin typeface="Times New Roman" panose="02020603050405020304" pitchFamily="18" charset="0"/>
                <a:ea typeface="Times New Roman" panose="02020603050405020304" pitchFamily="18" charset="0"/>
              </a:rPr>
              <a:t>. В ней проще и быстрее создавать определённые элементы для модели</a:t>
            </a:r>
            <a:r>
              <a:rPr lang="en-US" sz="1800" dirty="0">
                <a:effectLst/>
                <a:latin typeface="Times New Roman" panose="02020603050405020304" pitchFamily="18" charset="0"/>
                <a:ea typeface="Times New Roman" panose="02020603050405020304" pitchFamily="18" charset="0"/>
              </a:rPr>
              <a:t>,</a:t>
            </a:r>
            <a:r>
              <a:rPr lang="ru-RU" sz="1800" dirty="0">
                <a:effectLst/>
                <a:latin typeface="Times New Roman" panose="02020603050405020304" pitchFamily="18" charset="0"/>
                <a:ea typeface="Times New Roman" panose="02020603050405020304" pitchFamily="18" charset="0"/>
              </a:rPr>
              <a:t> используя встроенную</a:t>
            </a:r>
          </a:p>
          <a:p>
            <a:r>
              <a:rPr lang="ru-RU" sz="1800" dirty="0">
                <a:effectLst/>
                <a:latin typeface="Times New Roman" panose="02020603050405020304" pitchFamily="18" charset="0"/>
                <a:ea typeface="Times New Roman" panose="02020603050405020304" pitchFamily="18" charset="0"/>
              </a:rPr>
              <a:t>симуляцию поведения тканей можно наложить данный </a:t>
            </a:r>
            <a:r>
              <a:rPr lang="en-US" sz="1800" dirty="0">
                <a:effectLst/>
                <a:latin typeface="Times New Roman" panose="02020603050405020304" pitchFamily="18" charset="0"/>
                <a:ea typeface="Times New Roman" panose="02020603050405020304" pitchFamily="18" charset="0"/>
              </a:rPr>
              <a:t>mesh </a:t>
            </a:r>
            <a:r>
              <a:rPr lang="ru-RU" sz="1800" dirty="0">
                <a:effectLst/>
                <a:latin typeface="Times New Roman" panose="02020603050405020304" pitchFamily="18" charset="0"/>
                <a:ea typeface="Times New Roman" panose="02020603050405020304" pitchFamily="18" charset="0"/>
              </a:rPr>
              <a:t>одежды и экспортировать в том виде в котором она была зафиксирована на момент сохранения</a:t>
            </a:r>
            <a:r>
              <a:rPr lang="en-US" sz="1800" dirty="0">
                <a:effectLst/>
                <a:latin typeface="Times New Roman" panose="02020603050405020304" pitchFamily="18" charset="0"/>
                <a:ea typeface="Times New Roman" panose="02020603050405020304" pitchFamily="18" charset="0"/>
              </a:rPr>
              <a:t>.</a:t>
            </a:r>
          </a:p>
        </p:txBody>
      </p:sp>
      <p:sp>
        <p:nvSpPr>
          <p:cNvPr id="4" name="Slide Number Placeholder 3"/>
          <p:cNvSpPr>
            <a:spLocks noGrp="1"/>
          </p:cNvSpPr>
          <p:nvPr>
            <p:ph type="sldNum" sz="quarter" idx="5"/>
          </p:nvPr>
        </p:nvSpPr>
        <p:spPr/>
        <p:txBody>
          <a:bodyPr/>
          <a:lstStyle/>
          <a:p>
            <a:fld id="{20CBBB69-4572-45DB-B2A5-EEA188F2DB3E}" type="slidenum">
              <a:rPr lang="en-US" smtClean="0"/>
              <a:t>6</a:t>
            </a:fld>
            <a:endParaRPr lang="en-US"/>
          </a:p>
        </p:txBody>
      </p:sp>
    </p:spTree>
    <p:extLst>
      <p:ext uri="{BB962C8B-B14F-4D97-AF65-F5344CB8AC3E}">
        <p14:creationId xmlns:p14="http://schemas.microsoft.com/office/powerpoint/2010/main" val="10661632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800" dirty="0">
                <a:effectLst/>
                <a:latin typeface="Times New Roman" panose="02020603050405020304" pitchFamily="18" charset="0"/>
                <a:ea typeface="Times New Roman" panose="02020603050405020304" pitchFamily="18" charset="0"/>
              </a:rPr>
              <a:t>Чтобы перенести модель со скелетом и анимацией, требуется сконвертировать в формат подходящий для импорта. Подходящим форматом является </a:t>
            </a:r>
            <a:r>
              <a:rPr lang="en-US" sz="1800" dirty="0">
                <a:effectLst/>
                <a:latin typeface="Times New Roman" panose="02020603050405020304" pitchFamily="18" charset="0"/>
                <a:ea typeface="Times New Roman" panose="02020603050405020304" pitchFamily="18" charset="0"/>
              </a:rPr>
              <a:t>FBX</a:t>
            </a:r>
            <a:r>
              <a:rPr lang="ru-RU"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FilmBoX</a:t>
            </a:r>
            <a:r>
              <a:rPr lang="ru-RU" sz="1800" dirty="0">
                <a:effectLst/>
                <a:latin typeface="Times New Roman" panose="02020603050405020304" pitchFamily="18" charset="0"/>
                <a:ea typeface="Times New Roman" panose="02020603050405020304" pitchFamily="18" charset="0"/>
              </a:rPr>
              <a:t>).</a:t>
            </a:r>
          </a:p>
          <a:p>
            <a:pPr indent="449580" algn="just">
              <a:lnSpc>
                <a:spcPct val="150000"/>
              </a:lnSpc>
              <a:spcAft>
                <a:spcPts val="0"/>
              </a:spcAf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Формат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fbx</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содержит полное описание трехмерной модели в формате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FBX</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indent="449580" algn="just">
              <a:lnSpc>
                <a:spcPct val="150000"/>
              </a:lnSpc>
              <a:spcAft>
                <a:spcPts val="0"/>
              </a:spcAft>
            </a:pP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Он включает в себя все ресурсы модели включая её текстуры, узлы сетки, материалы и скелетную структуру. </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l"/>
            <a:r>
              <a:rPr lang="ru-RU" b="0" i="0" dirty="0">
                <a:solidFill>
                  <a:srgbClr val="202122"/>
                </a:solidFill>
                <a:effectLst/>
                <a:latin typeface="Arial" panose="020B0604020202020204" pitchFamily="34" charset="0"/>
              </a:rPr>
              <a:t>FBX может храниться на диске в виде </a:t>
            </a:r>
            <a:r>
              <a:rPr lang="ru-RU" b="0" i="0" u="none" strike="noStrike" dirty="0">
                <a:solidFill>
                  <a:srgbClr val="0645AD"/>
                </a:solidFill>
                <a:effectLst/>
                <a:latin typeface="Arial" panose="020B0604020202020204" pitchFamily="34" charset="0"/>
                <a:hlinkClick r:id="rId3" tooltip="Бинарный файл"/>
              </a:rPr>
              <a:t>бинарных</a:t>
            </a:r>
            <a:r>
              <a:rPr lang="ru-RU" b="0" i="0" dirty="0">
                <a:solidFill>
                  <a:srgbClr val="202122"/>
                </a:solidFill>
                <a:effectLst/>
                <a:latin typeface="Arial" panose="020B0604020202020204" pitchFamily="34" charset="0"/>
              </a:rPr>
              <a:t> или </a:t>
            </a:r>
            <a:r>
              <a:rPr lang="ru-RU" b="0" i="0" u="none" strike="noStrike" dirty="0">
                <a:solidFill>
                  <a:srgbClr val="0645AD"/>
                </a:solidFill>
                <a:effectLst/>
                <a:latin typeface="Arial" panose="020B0604020202020204" pitchFamily="34" charset="0"/>
                <a:hlinkClick r:id="rId4" tooltip="ASCII"/>
              </a:rPr>
              <a:t>ASCII</a:t>
            </a:r>
            <a:r>
              <a:rPr lang="ru-RU" b="0" i="0" dirty="0">
                <a:solidFill>
                  <a:srgbClr val="202122"/>
                </a:solidFill>
                <a:effectLst/>
                <a:latin typeface="Arial" panose="020B0604020202020204" pitchFamily="34" charset="0"/>
              </a:rPr>
              <a:t> данных, FBX SDK поддерживает оба формата.</a:t>
            </a:r>
          </a:p>
          <a:p>
            <a:pPr algn="l"/>
            <a:r>
              <a:rPr lang="ru-RU" b="0" i="0" dirty="0">
                <a:solidFill>
                  <a:srgbClr val="202122"/>
                </a:solidFill>
                <a:effectLst/>
                <a:latin typeface="Arial" panose="020B0604020202020204" pitchFamily="34" charset="0"/>
              </a:rPr>
              <a:t>Оба формата не задокументированы, однако формат ASCII имеет древовидную структуру с чёткими обозначениями идентификаторов.</a:t>
            </a:r>
          </a:p>
          <a:p>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7</a:t>
            </a:fld>
            <a:endParaRPr lang="en-US"/>
          </a:p>
        </p:txBody>
      </p:sp>
    </p:spTree>
    <p:extLst>
      <p:ext uri="{BB962C8B-B14F-4D97-AF65-F5344CB8AC3E}">
        <p14:creationId xmlns:p14="http://schemas.microsoft.com/office/powerpoint/2010/main" val="1040245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gn="just">
              <a:lnSpc>
                <a:spcPct val="150000"/>
              </a:lnSpc>
              <a:spcAft>
                <a:spcPts val="0"/>
              </a:spcAft>
            </a:pPr>
            <a:r>
              <a:rPr lang="ru-RU" sz="1800" b="1" dirty="0">
                <a:effectLst/>
                <a:latin typeface="Times New Roman" panose="02020603050405020304" pitchFamily="18" charset="0"/>
                <a:ea typeface="Times New Roman" panose="02020603050405020304" pitchFamily="18" charset="0"/>
                <a:cs typeface="Times New Roman" panose="02020603050405020304" pitchFamily="18" charset="0"/>
              </a:rPr>
              <a:t>Риг</a:t>
            </a:r>
            <a:r>
              <a:rPr lang="ru-RU" sz="1800" dirty="0">
                <a:effectLst/>
                <a:latin typeface="Times New Roman" panose="02020603050405020304" pitchFamily="18" charset="0"/>
                <a:ea typeface="Times New Roman" panose="02020603050405020304" pitchFamily="18" charset="0"/>
                <a:cs typeface="Times New Roman" panose="02020603050405020304" pitchFamily="18" charset="0"/>
              </a:rPr>
              <a:t> - набор зависимостей между управляющими и управляемыми элементами, созданный таким образом, чтобы управляющих элементов было </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ru-RU" sz="1800" dirty="0">
                <a:effectLst/>
                <a:latin typeface="Times New Roman" panose="02020603050405020304" pitchFamily="18" charset="0"/>
                <a:ea typeface="Times New Roman" panose="02020603050405020304" pitchFamily="18" charset="0"/>
              </a:rPr>
              <a:t>меньше, чем управляемых. Чтобы создать, например, вращение плечевого сустава требуется передвинуть вершины таким образом чтобы конечное их положение давало ощущение анатомически правильного положения</a:t>
            </a:r>
            <a:r>
              <a:rPr lang="en-US" sz="1800" dirty="0">
                <a:effectLst/>
                <a:latin typeface="Times New Roman" panose="02020603050405020304" pitchFamily="18" charset="0"/>
                <a:ea typeface="Times New Roman" panose="02020603050405020304" pitchFamily="18" charset="0"/>
              </a:rPr>
              <a:t>.</a:t>
            </a:r>
            <a:endParaRPr lang="ru-RU" sz="1800" dirty="0">
              <a:effectLst/>
              <a:latin typeface="Times New Roman" panose="02020603050405020304" pitchFamily="18" charset="0"/>
              <a:ea typeface="Times New Roman" panose="02020603050405020304" pitchFamily="18" charset="0"/>
            </a:endParaRPr>
          </a:p>
          <a:p>
            <a:r>
              <a:rPr lang="ru-RU" sz="1800" dirty="0">
                <a:effectLst/>
                <a:latin typeface="Times New Roman" panose="02020603050405020304" pitchFamily="18" charset="0"/>
                <a:ea typeface="Times New Roman" panose="02020603050405020304" pitchFamily="18" charset="0"/>
              </a:rPr>
              <a:t>В </a:t>
            </a:r>
            <a:r>
              <a:rPr lang="en-US" sz="1800" dirty="0">
                <a:effectLst/>
                <a:latin typeface="Times New Roman" panose="02020603050405020304" pitchFamily="18" charset="0"/>
                <a:ea typeface="Times New Roman" panose="02020603050405020304" pitchFamily="18" charset="0"/>
              </a:rPr>
              <a:t>Blender</a:t>
            </a:r>
            <a:r>
              <a:rPr lang="ru-RU" sz="1800" dirty="0">
                <a:effectLst/>
                <a:latin typeface="Times New Roman" panose="02020603050405020304" pitchFamily="18" charset="0"/>
                <a:ea typeface="Times New Roman" panose="02020603050405020304" pitchFamily="18" charset="0"/>
              </a:rPr>
              <a:t> 3</a:t>
            </a:r>
            <a:r>
              <a:rPr lang="en-US" sz="1800" dirty="0">
                <a:effectLst/>
                <a:latin typeface="Times New Roman" panose="02020603050405020304" pitchFamily="18" charset="0"/>
                <a:ea typeface="Times New Roman" panose="02020603050405020304" pitchFamily="18" charset="0"/>
              </a:rPr>
              <a:t>D</a:t>
            </a:r>
            <a:r>
              <a:rPr lang="ru-RU" sz="1800" dirty="0">
                <a:effectLst/>
                <a:latin typeface="Times New Roman" panose="02020603050405020304" pitchFamily="18" charset="0"/>
                <a:ea typeface="Times New Roman" panose="02020603050405020304" pitchFamily="18" charset="0"/>
              </a:rPr>
              <a:t> есть возможность создать скелет с автоматическими весами для костей. Не всегда лучшее решение, так как зачастую для сложных моделей можно получить не совсем нужный результат. Поэтому лучше после применения данной функции вручную настроить веса костей для определённых групп вершин. </a:t>
            </a:r>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8</a:t>
            </a:fld>
            <a:endParaRPr lang="en-US"/>
          </a:p>
        </p:txBody>
      </p:sp>
    </p:spTree>
    <p:extLst>
      <p:ext uri="{BB962C8B-B14F-4D97-AF65-F5344CB8AC3E}">
        <p14:creationId xmlns:p14="http://schemas.microsoft.com/office/powerpoint/2010/main" val="40658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sz="1800" dirty="0">
                <a:effectLst/>
                <a:latin typeface="Times New Roman" panose="02020603050405020304" pitchFamily="18" charset="0"/>
                <a:ea typeface="Calibri" panose="020F0502020204030204" pitchFamily="34" charset="0"/>
              </a:rPr>
              <a:t>После создания рига к полигональной модели, можно перейти к удобному созданию анимации </a:t>
            </a:r>
            <a:r>
              <a:rPr lang="ru-RU" sz="1800" dirty="0">
                <a:effectLst/>
                <a:latin typeface="Times New Roman" panose="02020603050405020304" pitchFamily="18" charset="0"/>
                <a:ea typeface="Times New Roman" panose="02020603050405020304" pitchFamily="18" charset="0"/>
              </a:rPr>
              <a:t>персонажа</a:t>
            </a:r>
            <a:r>
              <a:rPr lang="ru-RU" sz="1800" dirty="0">
                <a:effectLst/>
                <a:latin typeface="Times New Roman" panose="02020603050405020304" pitchFamily="18" charset="0"/>
                <a:ea typeface="Calibri" panose="020F0502020204030204" pitchFamily="34" charset="0"/>
              </a:rPr>
              <a:t>. Используемый метод анимирования </a:t>
            </a:r>
            <a:r>
              <a:rPr lang="en-US" sz="1800" dirty="0">
                <a:effectLst/>
                <a:latin typeface="Times New Roman" panose="02020603050405020304" pitchFamily="18" charset="0"/>
                <a:ea typeface="Calibri" panose="020F0502020204030204" pitchFamily="34" charset="0"/>
              </a:rPr>
              <a:t>keyframe</a:t>
            </a:r>
            <a:r>
              <a:rPr lang="ru-RU" sz="1800" dirty="0">
                <a:effectLst/>
                <a:latin typeface="Times New Roman" panose="02020603050405020304" pitchFamily="18" charset="0"/>
                <a:ea typeface="Calibri" panose="020F0502020204030204" pitchFamily="34" charset="0"/>
              </a:rPr>
              <a:t> - это «ключевые кадры», на основе которых создается анимация, кость или объект переходит из позы А в позу Б на временной линии, те самые отметки называются кейфреймами.</a:t>
            </a:r>
            <a:br>
              <a:rPr lang="ru-RU" sz="1800" dirty="0">
                <a:effectLst/>
                <a:latin typeface="Times New Roman" panose="02020603050405020304" pitchFamily="18" charset="0"/>
                <a:ea typeface="Calibri" panose="020F0502020204030204" pitchFamily="34" charset="0"/>
              </a:rPr>
            </a:br>
            <a:r>
              <a:rPr lang="ru-RU" sz="1800" dirty="0">
                <a:effectLst/>
                <a:latin typeface="Times New Roman" panose="02020603050405020304" pitchFamily="18" charset="0"/>
                <a:ea typeface="Calibri" panose="020F0502020204030204" pitchFamily="34" charset="0"/>
              </a:rPr>
              <a:t>Обычно переход из позы А в позу Б происходит линейно, но при желании можно выставить разные функции перехода.</a:t>
            </a:r>
            <a:r>
              <a:rPr lang="ru-RU" sz="1800" dirty="0">
                <a:effectLst/>
                <a:latin typeface="Times New Roman" panose="02020603050405020304" pitchFamily="18" charset="0"/>
                <a:ea typeface="Times New Roman" panose="02020603050405020304" pitchFamily="18" charset="0"/>
              </a:rPr>
              <a:t> </a:t>
            </a:r>
            <a:endParaRPr lang="en-US" dirty="0"/>
          </a:p>
        </p:txBody>
      </p:sp>
      <p:sp>
        <p:nvSpPr>
          <p:cNvPr id="4" name="Slide Number Placeholder 3"/>
          <p:cNvSpPr>
            <a:spLocks noGrp="1"/>
          </p:cNvSpPr>
          <p:nvPr>
            <p:ph type="sldNum" sz="quarter" idx="5"/>
          </p:nvPr>
        </p:nvSpPr>
        <p:spPr/>
        <p:txBody>
          <a:bodyPr/>
          <a:lstStyle/>
          <a:p>
            <a:fld id="{20CBBB69-4572-45DB-B2A5-EEA188F2DB3E}" type="slidenum">
              <a:rPr lang="en-US" smtClean="0"/>
              <a:t>9</a:t>
            </a:fld>
            <a:endParaRPr lang="en-US"/>
          </a:p>
        </p:txBody>
      </p:sp>
    </p:spTree>
    <p:extLst>
      <p:ext uri="{BB962C8B-B14F-4D97-AF65-F5344CB8AC3E}">
        <p14:creationId xmlns:p14="http://schemas.microsoft.com/office/powerpoint/2010/main" val="8500153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7CB6FA-F8B0-40B6-B0A3-09F2EF777051}" type="datetimeFigureOut">
              <a:rPr lang="en-US" smtClean="0"/>
              <a:t>12/26/2023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3485903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7CB6FA-F8B0-40B6-B0A3-09F2EF777051}" type="datetimeFigureOut">
              <a:rPr lang="en-US" smtClean="0"/>
              <a:t>12/26/2023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2184107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7CB6FA-F8B0-40B6-B0A3-09F2EF777051}" type="datetimeFigureOut">
              <a:rPr lang="en-US" smtClean="0"/>
              <a:t>12/26/2023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37248405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7CB6FA-F8B0-40B6-B0A3-09F2EF777051}" type="datetimeFigureOut">
              <a:rPr lang="en-US" smtClean="0"/>
              <a:t>12/26/2023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96094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7CB6FA-F8B0-40B6-B0A3-09F2EF777051}" type="datetimeFigureOut">
              <a:rPr lang="en-US" smtClean="0"/>
              <a:t>12/26/2023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656929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77CB6FA-F8B0-40B6-B0A3-09F2EF777051}" type="datetimeFigureOut">
              <a:rPr lang="en-US" smtClean="0"/>
              <a:t>12/26/2023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539378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7CB6FA-F8B0-40B6-B0A3-09F2EF777051}" type="datetimeFigureOut">
              <a:rPr lang="en-US" smtClean="0"/>
              <a:t>12/26/2023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10567632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77CB6FA-F8B0-40B6-B0A3-09F2EF777051}" type="datetimeFigureOut">
              <a:rPr lang="en-US" smtClean="0"/>
              <a:t>12/26/2023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4110878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7CB6FA-F8B0-40B6-B0A3-09F2EF777051}" type="datetimeFigureOut">
              <a:rPr lang="en-US" smtClean="0"/>
              <a:t>12/26/2023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209726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77CB6FA-F8B0-40B6-B0A3-09F2EF777051}" type="datetimeFigureOut">
              <a:rPr lang="en-US" smtClean="0"/>
              <a:t>12/26/2023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3132312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77CB6FA-F8B0-40B6-B0A3-09F2EF777051}" type="datetimeFigureOut">
              <a:rPr lang="en-US" smtClean="0"/>
              <a:t>12/26/2023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82551B-C098-44A7-9F20-F49B953C6DDA}" type="slidenum">
              <a:rPr lang="en-US" smtClean="0"/>
              <a:t>‹#›</a:t>
            </a:fld>
            <a:endParaRPr lang="en-US"/>
          </a:p>
        </p:txBody>
      </p:sp>
    </p:spTree>
    <p:extLst>
      <p:ext uri="{BB962C8B-B14F-4D97-AF65-F5344CB8AC3E}">
        <p14:creationId xmlns:p14="http://schemas.microsoft.com/office/powerpoint/2010/main" val="2168923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7CB6FA-F8B0-40B6-B0A3-09F2EF777051}" type="datetimeFigureOut">
              <a:rPr lang="en-US" smtClean="0"/>
              <a:t>12/26/2023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82551B-C098-44A7-9F20-F49B953C6DDA}" type="slidenum">
              <a:rPr lang="en-US" smtClean="0"/>
              <a:t>‹#›</a:t>
            </a:fld>
            <a:endParaRPr lang="en-US"/>
          </a:p>
        </p:txBody>
      </p:sp>
    </p:spTree>
    <p:extLst>
      <p:ext uri="{BB962C8B-B14F-4D97-AF65-F5344CB8AC3E}">
        <p14:creationId xmlns:p14="http://schemas.microsoft.com/office/powerpoint/2010/main" val="24069343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F4B95-DB6B-9B71-E71E-ACFC77DE1B09}"/>
              </a:ext>
            </a:extLst>
          </p:cNvPr>
          <p:cNvSpPr>
            <a:spLocks noGrp="1"/>
          </p:cNvSpPr>
          <p:nvPr>
            <p:ph type="ctrTitle"/>
          </p:nvPr>
        </p:nvSpPr>
        <p:spPr>
          <a:xfrm>
            <a:off x="1167880" y="542494"/>
            <a:ext cx="9856237" cy="3160388"/>
          </a:xfrm>
        </p:spPr>
        <p:txBody>
          <a:bodyPr>
            <a:normAutofit fontScale="90000"/>
          </a:bodyPr>
          <a:lstStyle/>
          <a:p>
            <a:r>
              <a:rPr lang="ru-RU" b="1" dirty="0"/>
              <a:t>3D-моделирование, анимация, разработка интерактивных объектов в Unreal Engine 4</a:t>
            </a:r>
            <a:endParaRPr lang="en-US" b="1" dirty="0"/>
          </a:p>
        </p:txBody>
      </p:sp>
      <p:sp>
        <p:nvSpPr>
          <p:cNvPr id="4" name="Subtitle 2">
            <a:extLst>
              <a:ext uri="{FF2B5EF4-FFF2-40B4-BE49-F238E27FC236}">
                <a16:creationId xmlns:a16="http://schemas.microsoft.com/office/drawing/2014/main" id="{D415591D-693A-5348-2C7D-B99BEEC6C75D}"/>
              </a:ext>
            </a:extLst>
          </p:cNvPr>
          <p:cNvSpPr>
            <a:spLocks noGrp="1"/>
          </p:cNvSpPr>
          <p:nvPr>
            <p:ph type="subTitle" idx="1"/>
          </p:nvPr>
        </p:nvSpPr>
        <p:spPr>
          <a:xfrm>
            <a:off x="1523999" y="4455739"/>
            <a:ext cx="9144000" cy="985611"/>
          </a:xfrm>
        </p:spPr>
        <p:txBody>
          <a:bodyPr/>
          <a:lstStyle/>
          <a:p>
            <a:pPr algn="l"/>
            <a:r>
              <a:rPr lang="ru-RU" dirty="0">
                <a:latin typeface="+mj-lt"/>
              </a:rPr>
              <a:t>Студент: Редколис Р</a:t>
            </a:r>
            <a:r>
              <a:rPr lang="en-US" dirty="0">
                <a:latin typeface="+mj-lt"/>
              </a:rPr>
              <a:t>.</a:t>
            </a:r>
            <a:r>
              <a:rPr lang="ru-RU" dirty="0">
                <a:latin typeface="+mj-lt"/>
              </a:rPr>
              <a:t>Р. РК6-72Б</a:t>
            </a:r>
          </a:p>
          <a:p>
            <a:pPr algn="l"/>
            <a:r>
              <a:rPr lang="ru-RU" dirty="0">
                <a:latin typeface="+mj-lt"/>
              </a:rPr>
              <a:t>Научный руководитель: Витюков Ф.А.</a:t>
            </a:r>
          </a:p>
        </p:txBody>
      </p:sp>
      <p:pic>
        <p:nvPicPr>
          <p:cNvPr id="5" name="Рисунок 9">
            <a:extLst>
              <a:ext uri="{FF2B5EF4-FFF2-40B4-BE49-F238E27FC236}">
                <a16:creationId xmlns:a16="http://schemas.microsoft.com/office/drawing/2014/main" id="{52E6ECB2-091E-D86D-762A-F84B7D9E1B17}"/>
              </a:ext>
            </a:extLst>
          </p:cNvPr>
          <p:cNvPicPr>
            <a:picLocks noChangeAspect="1"/>
          </p:cNvPicPr>
          <p:nvPr/>
        </p:nvPicPr>
        <p:blipFill>
          <a:blip r:embed="rId3"/>
          <a:stretch>
            <a:fillRect/>
          </a:stretch>
        </p:blipFill>
        <p:spPr>
          <a:xfrm>
            <a:off x="8945327" y="3702882"/>
            <a:ext cx="1722673" cy="2032754"/>
          </a:xfrm>
          <a:prstGeom prst="rect">
            <a:avLst/>
          </a:prstGeom>
        </p:spPr>
      </p:pic>
    </p:spTree>
    <p:extLst>
      <p:ext uri="{BB962C8B-B14F-4D97-AF65-F5344CB8AC3E}">
        <p14:creationId xmlns:p14="http://schemas.microsoft.com/office/powerpoint/2010/main" val="92338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Создание интерактивных действий модели</a:t>
            </a:r>
            <a:endParaRPr lang="en-US" b="1" dirty="0"/>
          </a:p>
        </p:txBody>
      </p:sp>
      <p:sp>
        <p:nvSpPr>
          <p:cNvPr id="7" name="TextBox 6">
            <a:extLst>
              <a:ext uri="{FF2B5EF4-FFF2-40B4-BE49-F238E27FC236}">
                <a16:creationId xmlns:a16="http://schemas.microsoft.com/office/drawing/2014/main" id="{B5DFD190-FA76-6879-B28C-AED02AA00616}"/>
              </a:ext>
            </a:extLst>
          </p:cNvPr>
          <p:cNvSpPr txBox="1"/>
          <p:nvPr/>
        </p:nvSpPr>
        <p:spPr>
          <a:xfrm>
            <a:off x="3461383" y="5735121"/>
            <a:ext cx="9410700" cy="369332"/>
          </a:xfrm>
          <a:prstGeom prst="rect">
            <a:avLst/>
          </a:prstGeom>
          <a:noFill/>
        </p:spPr>
        <p:txBody>
          <a:bodyPr wrap="square" rtlCol="0">
            <a:spAutoFit/>
          </a:bodyPr>
          <a:lstStyle/>
          <a:p>
            <a:pPr algn="ctr"/>
            <a:r>
              <a:rPr lang="ru-RU" dirty="0">
                <a:latin typeface="+mj-lt"/>
              </a:rPr>
              <a:t>Рис. 13 Замена базового манекена</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10</a:t>
            </a:fld>
            <a:r>
              <a:rPr lang="en-US" sz="1800" dirty="0"/>
              <a:t> / 1</a:t>
            </a:r>
            <a:r>
              <a:rPr lang="ru-RU" sz="1800" dirty="0"/>
              <a:t>3</a:t>
            </a:r>
            <a:endParaRPr lang="en-US" sz="1800" dirty="0"/>
          </a:p>
        </p:txBody>
      </p:sp>
      <p:sp>
        <p:nvSpPr>
          <p:cNvPr id="5" name="Объект 4">
            <a:extLst>
              <a:ext uri="{FF2B5EF4-FFF2-40B4-BE49-F238E27FC236}">
                <a16:creationId xmlns:a16="http://schemas.microsoft.com/office/drawing/2014/main" id="{D08A3BA8-B915-48BD-9C04-943B8BAB9582}"/>
              </a:ext>
            </a:extLst>
          </p:cNvPr>
          <p:cNvSpPr>
            <a:spLocks noGrp="1"/>
          </p:cNvSpPr>
          <p:nvPr>
            <p:ph idx="1"/>
          </p:nvPr>
        </p:nvSpPr>
        <p:spPr>
          <a:xfrm>
            <a:off x="503310" y="1559686"/>
            <a:ext cx="4817837" cy="4351338"/>
          </a:xfrm>
        </p:spPr>
        <p:txBody>
          <a:bodyPr/>
          <a:lstStyle/>
          <a:p>
            <a:endParaRPr lang="en-US" sz="2000" dirty="0"/>
          </a:p>
          <a:p>
            <a:pPr marL="0" indent="0">
              <a:buNone/>
            </a:pPr>
            <a:endParaRPr lang="ru-RU" sz="2000" dirty="0"/>
          </a:p>
        </p:txBody>
      </p:sp>
      <p:pic>
        <p:nvPicPr>
          <p:cNvPr id="11" name="Рисунок 10">
            <a:extLst>
              <a:ext uri="{FF2B5EF4-FFF2-40B4-BE49-F238E27FC236}">
                <a16:creationId xmlns:a16="http://schemas.microsoft.com/office/drawing/2014/main" id="{EE544BF5-BF39-4A86-93E4-223C588144B5}"/>
              </a:ext>
            </a:extLst>
          </p:cNvPr>
          <p:cNvPicPr/>
          <p:nvPr/>
        </p:nvPicPr>
        <p:blipFill>
          <a:blip r:embed="rId3"/>
          <a:stretch>
            <a:fillRect/>
          </a:stretch>
        </p:blipFill>
        <p:spPr>
          <a:xfrm>
            <a:off x="6070523" y="1527797"/>
            <a:ext cx="4533900" cy="4229100"/>
          </a:xfrm>
          <a:prstGeom prst="rect">
            <a:avLst/>
          </a:prstGeom>
        </p:spPr>
      </p:pic>
      <p:pic>
        <p:nvPicPr>
          <p:cNvPr id="13" name="Рисунок 12">
            <a:extLst>
              <a:ext uri="{FF2B5EF4-FFF2-40B4-BE49-F238E27FC236}">
                <a16:creationId xmlns:a16="http://schemas.microsoft.com/office/drawing/2014/main" id="{8AEFCFE9-42D7-46DB-8726-79091AD64FD1}"/>
              </a:ext>
            </a:extLst>
          </p:cNvPr>
          <p:cNvPicPr/>
          <p:nvPr/>
        </p:nvPicPr>
        <p:blipFill>
          <a:blip r:embed="rId4"/>
          <a:stretch>
            <a:fillRect/>
          </a:stretch>
        </p:blipFill>
        <p:spPr>
          <a:xfrm>
            <a:off x="1587577" y="1312961"/>
            <a:ext cx="2511220" cy="4791492"/>
          </a:xfrm>
          <a:prstGeom prst="rect">
            <a:avLst/>
          </a:prstGeom>
        </p:spPr>
      </p:pic>
      <p:sp>
        <p:nvSpPr>
          <p:cNvPr id="14" name="TextBox 13">
            <a:extLst>
              <a:ext uri="{FF2B5EF4-FFF2-40B4-BE49-F238E27FC236}">
                <a16:creationId xmlns:a16="http://schemas.microsoft.com/office/drawing/2014/main" id="{4170396A-6F30-4134-A518-8B254C5B5057}"/>
              </a:ext>
            </a:extLst>
          </p:cNvPr>
          <p:cNvSpPr txBox="1"/>
          <p:nvPr/>
        </p:nvSpPr>
        <p:spPr>
          <a:xfrm>
            <a:off x="-1862163" y="6135333"/>
            <a:ext cx="9410700" cy="369332"/>
          </a:xfrm>
          <a:prstGeom prst="rect">
            <a:avLst/>
          </a:prstGeom>
          <a:noFill/>
        </p:spPr>
        <p:txBody>
          <a:bodyPr wrap="square" rtlCol="0">
            <a:spAutoFit/>
          </a:bodyPr>
          <a:lstStyle/>
          <a:p>
            <a:pPr algn="ctr"/>
            <a:r>
              <a:rPr lang="ru-RU" dirty="0">
                <a:latin typeface="+mj-lt"/>
              </a:rPr>
              <a:t>Рис. 12 параметры импорта</a:t>
            </a:r>
            <a:endParaRPr lang="en-US" dirty="0">
              <a:latin typeface="+mj-lt"/>
            </a:endParaRPr>
          </a:p>
        </p:txBody>
      </p:sp>
    </p:spTree>
    <p:extLst>
      <p:ext uri="{BB962C8B-B14F-4D97-AF65-F5344CB8AC3E}">
        <p14:creationId xmlns:p14="http://schemas.microsoft.com/office/powerpoint/2010/main" val="41412259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Создание логики действий модели</a:t>
            </a:r>
            <a:endParaRPr lang="en-US" b="1" dirty="0"/>
          </a:p>
        </p:txBody>
      </p:sp>
      <p:sp>
        <p:nvSpPr>
          <p:cNvPr id="7" name="TextBox 6">
            <a:extLst>
              <a:ext uri="{FF2B5EF4-FFF2-40B4-BE49-F238E27FC236}">
                <a16:creationId xmlns:a16="http://schemas.microsoft.com/office/drawing/2014/main" id="{B5DFD190-FA76-6879-B28C-AED02AA00616}"/>
              </a:ext>
            </a:extLst>
          </p:cNvPr>
          <p:cNvSpPr txBox="1"/>
          <p:nvPr/>
        </p:nvSpPr>
        <p:spPr>
          <a:xfrm>
            <a:off x="-1295701" y="5261589"/>
            <a:ext cx="9410700" cy="369332"/>
          </a:xfrm>
          <a:prstGeom prst="rect">
            <a:avLst/>
          </a:prstGeom>
          <a:noFill/>
        </p:spPr>
        <p:txBody>
          <a:bodyPr wrap="square" rtlCol="0">
            <a:spAutoFit/>
          </a:bodyPr>
          <a:lstStyle/>
          <a:p>
            <a:pPr algn="ctr"/>
            <a:r>
              <a:rPr lang="ru-RU" dirty="0">
                <a:latin typeface="+mj-lt"/>
              </a:rPr>
              <a:t>Рис. 14 Логика действий</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11</a:t>
            </a:fld>
            <a:r>
              <a:rPr lang="en-US" sz="1800" dirty="0"/>
              <a:t> / 1</a:t>
            </a:r>
            <a:r>
              <a:rPr lang="ru-RU" sz="1800" dirty="0"/>
              <a:t>3</a:t>
            </a:r>
            <a:endParaRPr lang="en-US" sz="1800" dirty="0"/>
          </a:p>
        </p:txBody>
      </p:sp>
      <p:sp>
        <p:nvSpPr>
          <p:cNvPr id="5" name="Объект 4">
            <a:extLst>
              <a:ext uri="{FF2B5EF4-FFF2-40B4-BE49-F238E27FC236}">
                <a16:creationId xmlns:a16="http://schemas.microsoft.com/office/drawing/2014/main" id="{D08A3BA8-B915-48BD-9C04-943B8BAB9582}"/>
              </a:ext>
            </a:extLst>
          </p:cNvPr>
          <p:cNvSpPr>
            <a:spLocks noGrp="1"/>
          </p:cNvSpPr>
          <p:nvPr>
            <p:ph idx="1"/>
          </p:nvPr>
        </p:nvSpPr>
        <p:spPr>
          <a:xfrm>
            <a:off x="503310" y="1559686"/>
            <a:ext cx="4817837" cy="4351338"/>
          </a:xfrm>
        </p:spPr>
        <p:txBody>
          <a:bodyPr/>
          <a:lstStyle/>
          <a:p>
            <a:endParaRPr lang="en-US" sz="2000" dirty="0"/>
          </a:p>
          <a:p>
            <a:pPr marL="0" indent="0">
              <a:buNone/>
            </a:pPr>
            <a:endParaRPr lang="ru-RU" sz="2000" dirty="0"/>
          </a:p>
        </p:txBody>
      </p:sp>
      <p:pic>
        <p:nvPicPr>
          <p:cNvPr id="8" name="Рисунок 7">
            <a:extLst>
              <a:ext uri="{FF2B5EF4-FFF2-40B4-BE49-F238E27FC236}">
                <a16:creationId xmlns:a16="http://schemas.microsoft.com/office/drawing/2014/main" id="{B09B7071-5594-49DF-9500-02A5F22F0482}"/>
              </a:ext>
            </a:extLst>
          </p:cNvPr>
          <p:cNvPicPr/>
          <p:nvPr/>
        </p:nvPicPr>
        <p:blipFill>
          <a:blip r:embed="rId3"/>
          <a:stretch>
            <a:fillRect/>
          </a:stretch>
        </p:blipFill>
        <p:spPr>
          <a:xfrm>
            <a:off x="6329980" y="2148749"/>
            <a:ext cx="5862020" cy="3058736"/>
          </a:xfrm>
          <a:prstGeom prst="rect">
            <a:avLst/>
          </a:prstGeom>
        </p:spPr>
      </p:pic>
      <p:pic>
        <p:nvPicPr>
          <p:cNvPr id="9" name="Рисунок 8">
            <a:extLst>
              <a:ext uri="{FF2B5EF4-FFF2-40B4-BE49-F238E27FC236}">
                <a16:creationId xmlns:a16="http://schemas.microsoft.com/office/drawing/2014/main" id="{4C381E6A-7825-47B0-8330-8023DF9EB8E5}"/>
              </a:ext>
            </a:extLst>
          </p:cNvPr>
          <p:cNvPicPr/>
          <p:nvPr/>
        </p:nvPicPr>
        <p:blipFill>
          <a:blip r:embed="rId4"/>
          <a:stretch>
            <a:fillRect/>
          </a:stretch>
        </p:blipFill>
        <p:spPr>
          <a:xfrm>
            <a:off x="503310" y="2014070"/>
            <a:ext cx="5812679" cy="3193415"/>
          </a:xfrm>
          <a:prstGeom prst="rect">
            <a:avLst/>
          </a:prstGeom>
        </p:spPr>
      </p:pic>
      <p:sp>
        <p:nvSpPr>
          <p:cNvPr id="13" name="TextBox 12">
            <a:extLst>
              <a:ext uri="{FF2B5EF4-FFF2-40B4-BE49-F238E27FC236}">
                <a16:creationId xmlns:a16="http://schemas.microsoft.com/office/drawing/2014/main" id="{E728B9DE-D009-40DA-AE2E-9DF48F3E943E}"/>
              </a:ext>
            </a:extLst>
          </p:cNvPr>
          <p:cNvSpPr txBox="1"/>
          <p:nvPr/>
        </p:nvSpPr>
        <p:spPr>
          <a:xfrm>
            <a:off x="4001576" y="5264814"/>
            <a:ext cx="9410700" cy="369332"/>
          </a:xfrm>
          <a:prstGeom prst="rect">
            <a:avLst/>
          </a:prstGeom>
          <a:noFill/>
        </p:spPr>
        <p:txBody>
          <a:bodyPr wrap="square" rtlCol="0">
            <a:spAutoFit/>
          </a:bodyPr>
          <a:lstStyle/>
          <a:p>
            <a:pPr algn="ctr"/>
            <a:r>
              <a:rPr lang="ru-RU" dirty="0">
                <a:latin typeface="+mj-lt"/>
              </a:rPr>
              <a:t>Рис. 15 Подключение логики действий</a:t>
            </a:r>
            <a:endParaRPr lang="en-US" dirty="0">
              <a:latin typeface="+mj-lt"/>
            </a:endParaRPr>
          </a:p>
        </p:txBody>
      </p:sp>
    </p:spTree>
    <p:extLst>
      <p:ext uri="{BB962C8B-B14F-4D97-AF65-F5344CB8AC3E}">
        <p14:creationId xmlns:p14="http://schemas.microsoft.com/office/powerpoint/2010/main" val="3865697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2D76A-2BDC-D8F4-A80A-9C74B3AF4E04}"/>
              </a:ext>
            </a:extLst>
          </p:cNvPr>
          <p:cNvSpPr>
            <a:spLocks noGrp="1"/>
          </p:cNvSpPr>
          <p:nvPr>
            <p:ph type="title"/>
          </p:nvPr>
        </p:nvSpPr>
        <p:spPr/>
        <p:txBody>
          <a:bodyPr/>
          <a:lstStyle/>
          <a:p>
            <a:r>
              <a:rPr lang="ru-RU" b="1" dirty="0"/>
              <a:t>Заключение</a:t>
            </a:r>
            <a:endParaRPr lang="en-US" b="1" dirty="0"/>
          </a:p>
        </p:txBody>
      </p:sp>
      <p:sp>
        <p:nvSpPr>
          <p:cNvPr id="3" name="Content Placeholder 2">
            <a:extLst>
              <a:ext uri="{FF2B5EF4-FFF2-40B4-BE49-F238E27FC236}">
                <a16:creationId xmlns:a16="http://schemas.microsoft.com/office/drawing/2014/main" id="{6576F5F6-2517-D14B-FD87-6BCA38DBC9CC}"/>
              </a:ext>
            </a:extLst>
          </p:cNvPr>
          <p:cNvSpPr>
            <a:spLocks noGrp="1"/>
          </p:cNvSpPr>
          <p:nvPr>
            <p:ph idx="1"/>
          </p:nvPr>
        </p:nvSpPr>
        <p:spPr>
          <a:xfrm>
            <a:off x="838200" y="1368425"/>
            <a:ext cx="10515600" cy="4351338"/>
          </a:xfrm>
        </p:spPr>
        <p:txBody>
          <a:bodyPr>
            <a:normAutofit fontScale="92500" lnSpcReduction="10000"/>
          </a:bodyPr>
          <a:lstStyle/>
          <a:p>
            <a:pPr marL="0" indent="0">
              <a:buNone/>
            </a:pPr>
            <a:r>
              <a:rPr lang="ru-RU" dirty="0">
                <a:latin typeface="+mj-lt"/>
                <a:cs typeface="Times New Roman" panose="02020603050405020304" pitchFamily="18" charset="0"/>
              </a:rPr>
              <a:t>В результате работы выполнены следующие задачи:</a:t>
            </a:r>
            <a:endParaRPr lang="ru-RU" sz="1800" dirty="0">
              <a:effectLst/>
              <a:latin typeface="+mj-lt"/>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mj-lt"/>
                <a:ea typeface="Times New Roman" panose="02020603050405020304" pitchFamily="18" charset="0"/>
                <a:cs typeface="Times New Roman" panose="02020603050405020304" pitchFamily="18" charset="0"/>
              </a:rPr>
              <a:t>Получены знания в области компьютерного моделирования их виды и методы</a:t>
            </a:r>
            <a:r>
              <a:rPr lang="en-US" sz="1800" dirty="0">
                <a:effectLst/>
                <a:latin typeface="+mj-lt"/>
                <a:ea typeface="Times New Roman" panose="02020603050405020304" pitchFamily="18" charset="0"/>
                <a:cs typeface="Times New Roman" panose="02020603050405020304" pitchFamily="18" charset="0"/>
              </a:rPr>
              <a:t>;</a:t>
            </a:r>
            <a:endParaRPr lang="ru-RU" sz="1800" dirty="0">
              <a:effectLst/>
              <a:latin typeface="+mj-lt"/>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mj-lt"/>
                <a:ea typeface="Times New Roman" panose="02020603050405020304" pitchFamily="18" charset="0"/>
                <a:cs typeface="Times New Roman" panose="02020603050405020304" pitchFamily="18" charset="0"/>
              </a:rPr>
              <a:t>Изучены и на практике применены знания манипуляции полигонами применяя управляемые элементы (кости)</a:t>
            </a:r>
            <a:r>
              <a:rPr lang="en-US" sz="1800" dirty="0">
                <a:effectLst/>
                <a:latin typeface="+mj-lt"/>
                <a:ea typeface="Times New Roman" panose="02020603050405020304" pitchFamily="18" charset="0"/>
                <a:cs typeface="Times New Roman" panose="02020603050405020304" pitchFamily="18" charset="0"/>
              </a:rPr>
              <a:t>;</a:t>
            </a:r>
            <a:endParaRPr lang="ru-RU" sz="1800" dirty="0">
              <a:effectLst/>
              <a:latin typeface="+mj-lt"/>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mj-lt"/>
                <a:ea typeface="Times New Roman" panose="02020603050405020304" pitchFamily="18" charset="0"/>
                <a:cs typeface="Times New Roman" panose="02020603050405020304" pitchFamily="18" charset="0"/>
              </a:rPr>
              <a:t>Изучены программные средства для компьютерного моделирования и на практике применены: </a:t>
            </a:r>
            <a:r>
              <a:rPr lang="en-US" sz="1800" dirty="0">
                <a:effectLst/>
                <a:latin typeface="+mj-lt"/>
                <a:ea typeface="Times New Roman" panose="02020603050405020304" pitchFamily="18" charset="0"/>
                <a:cs typeface="Times New Roman" panose="02020603050405020304" pitchFamily="18" charset="0"/>
              </a:rPr>
              <a:t>Blender</a:t>
            </a:r>
            <a:r>
              <a:rPr lang="ru-RU" sz="1800" dirty="0">
                <a:effectLst/>
                <a:latin typeface="+mj-lt"/>
                <a:ea typeface="Times New Roman" panose="02020603050405020304" pitchFamily="18" charset="0"/>
                <a:cs typeface="Times New Roman" panose="02020603050405020304" pitchFamily="18" charset="0"/>
              </a:rPr>
              <a:t> 3</a:t>
            </a:r>
            <a:r>
              <a:rPr lang="en-US" sz="1800" dirty="0">
                <a:effectLst/>
                <a:latin typeface="+mj-lt"/>
                <a:ea typeface="Times New Roman" panose="02020603050405020304" pitchFamily="18" charset="0"/>
                <a:cs typeface="Times New Roman" panose="02020603050405020304" pitchFamily="18" charset="0"/>
              </a:rPr>
              <a:t>D</a:t>
            </a:r>
            <a:r>
              <a:rPr lang="ru-RU" sz="1800" dirty="0">
                <a:effectLst/>
                <a:latin typeface="+mj-lt"/>
                <a:ea typeface="Times New Roman" panose="02020603050405020304" pitchFamily="18" charset="0"/>
                <a:cs typeface="Times New Roman" panose="02020603050405020304" pitchFamily="18" charset="0"/>
              </a:rPr>
              <a:t> для создания модели с ригом скелета, текстуры и анимацией и </a:t>
            </a:r>
            <a:r>
              <a:rPr lang="en-US" sz="1800" dirty="0">
                <a:effectLst/>
                <a:latin typeface="+mj-lt"/>
                <a:ea typeface="Times New Roman" panose="02020603050405020304" pitchFamily="18" charset="0"/>
                <a:cs typeface="Times New Roman" panose="02020603050405020304" pitchFamily="18" charset="0"/>
              </a:rPr>
              <a:t>Marvelous Designer </a:t>
            </a:r>
            <a:r>
              <a:rPr lang="ru-RU" sz="1800" dirty="0">
                <a:effectLst/>
                <a:latin typeface="+mj-lt"/>
                <a:ea typeface="Times New Roman" panose="02020603050405020304" pitchFamily="18" charset="0"/>
                <a:cs typeface="Times New Roman" panose="02020603050405020304" pitchFamily="18" charset="0"/>
              </a:rPr>
              <a:t>12 </a:t>
            </a:r>
            <a:r>
              <a:rPr lang="en-US" sz="1800" dirty="0">
                <a:effectLst/>
                <a:latin typeface="+mj-lt"/>
                <a:ea typeface="Times New Roman" panose="02020603050405020304" pitchFamily="18" charset="0"/>
                <a:cs typeface="Times New Roman" panose="02020603050405020304" pitchFamily="18" charset="0"/>
              </a:rPr>
              <a:t>Personal</a:t>
            </a:r>
            <a:r>
              <a:rPr lang="ru-RU" sz="1800" dirty="0">
                <a:effectLst/>
                <a:latin typeface="+mj-lt"/>
                <a:ea typeface="Times New Roman" panose="02020603050405020304" pitchFamily="18" charset="0"/>
                <a:cs typeface="Times New Roman" panose="02020603050405020304" pitchFamily="18" charset="0"/>
              </a:rPr>
              <a:t> для создания одежды и её симуляции на модель</a:t>
            </a:r>
            <a:r>
              <a:rPr lang="en-US" sz="1800" dirty="0">
                <a:effectLst/>
                <a:latin typeface="+mj-lt"/>
                <a:ea typeface="Times New Roman" panose="02020603050405020304" pitchFamily="18" charset="0"/>
                <a:cs typeface="Times New Roman" panose="02020603050405020304" pitchFamily="18" charset="0"/>
              </a:rPr>
              <a:t>;</a:t>
            </a:r>
            <a:endParaRPr lang="ru-RU" sz="1800" dirty="0">
              <a:effectLst/>
              <a:latin typeface="+mj-lt"/>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mj-lt"/>
                <a:ea typeface="Times New Roman" panose="02020603050405020304" pitchFamily="18" charset="0"/>
                <a:cs typeface="Times New Roman" panose="02020603050405020304" pitchFamily="18" charset="0"/>
              </a:rPr>
              <a:t>Изучены форматы экспорта и импорта моделей между программными средствами</a:t>
            </a:r>
            <a:r>
              <a:rPr lang="en-US" sz="1800" dirty="0">
                <a:effectLst/>
                <a:latin typeface="+mj-lt"/>
                <a:ea typeface="Times New Roman" panose="02020603050405020304" pitchFamily="18" charset="0"/>
                <a:cs typeface="Times New Roman" panose="02020603050405020304" pitchFamily="18" charset="0"/>
              </a:rPr>
              <a:t>;</a:t>
            </a:r>
            <a:endParaRPr lang="ru-RU" sz="1800" dirty="0">
              <a:effectLst/>
              <a:latin typeface="+mj-lt"/>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mj-lt"/>
                <a:ea typeface="Times New Roman" panose="02020603050405020304" pitchFamily="18" charset="0"/>
                <a:cs typeface="Times New Roman" panose="02020603050405020304" pitchFamily="18" charset="0"/>
              </a:rPr>
              <a:t>Работа с </a:t>
            </a:r>
            <a:r>
              <a:rPr lang="en-US" sz="1800" dirty="0">
                <a:effectLst/>
                <a:latin typeface="+mj-lt"/>
                <a:ea typeface="Times New Roman" panose="02020603050405020304" pitchFamily="18" charset="0"/>
                <a:cs typeface="Times New Roman" panose="02020603050405020304" pitchFamily="18" charset="0"/>
              </a:rPr>
              <a:t>UV</a:t>
            </a:r>
            <a:r>
              <a:rPr lang="ru-RU" sz="1800" dirty="0">
                <a:effectLst/>
                <a:latin typeface="+mj-lt"/>
                <a:ea typeface="Times New Roman" panose="02020603050405020304" pitchFamily="18" charset="0"/>
                <a:cs typeface="Times New Roman" panose="02020603050405020304" pitchFamily="18" charset="0"/>
              </a:rPr>
              <a:t>-развёрткой и картой текстурой</a:t>
            </a:r>
            <a:r>
              <a:rPr lang="en-US" sz="1800" dirty="0">
                <a:latin typeface="+mj-lt"/>
                <a:ea typeface="Times New Roman" panose="02020603050405020304" pitchFamily="18" charset="0"/>
                <a:cs typeface="Times New Roman" panose="02020603050405020304" pitchFamily="18" charset="0"/>
              </a:rPr>
              <a:t>;</a:t>
            </a:r>
            <a:endParaRPr lang="ru-RU" sz="1800" dirty="0">
              <a:effectLst/>
              <a:latin typeface="+mj-lt"/>
              <a:ea typeface="Times New Roman" panose="02020603050405020304" pitchFamily="18" charset="0"/>
              <a:cs typeface="Times New Roman" panose="02020603050405020304" pitchFamily="18" charset="0"/>
            </a:endParaRPr>
          </a:p>
          <a:p>
            <a:pPr marL="342900" lvl="0" indent="-342900" algn="just">
              <a:lnSpc>
                <a:spcPct val="115000"/>
              </a:lnSpc>
              <a:spcAft>
                <a:spcPts val="1000"/>
              </a:spcAft>
              <a:buFont typeface="Symbol" panose="05050102010706020507" pitchFamily="18" charset="2"/>
              <a:buChar char=""/>
              <a:tabLst>
                <a:tab pos="630555" algn="l"/>
              </a:tabLst>
            </a:pPr>
            <a:r>
              <a:rPr lang="ru-RU" sz="1800" dirty="0">
                <a:effectLst/>
                <a:latin typeface="+mj-lt"/>
                <a:ea typeface="Times New Roman" panose="02020603050405020304" pitchFamily="18" charset="0"/>
                <a:cs typeface="Times New Roman" panose="02020603050405020304" pitchFamily="18" charset="0"/>
              </a:rPr>
              <a:t>Импорт и перевод модели в </a:t>
            </a:r>
            <a:r>
              <a:rPr lang="ru-RU" sz="1800" dirty="0">
                <a:latin typeface="+mj-lt"/>
                <a:ea typeface="Times New Roman" panose="02020603050405020304" pitchFamily="18" charset="0"/>
                <a:cs typeface="Times New Roman" panose="02020603050405020304" pitchFamily="18" charset="0"/>
              </a:rPr>
              <a:t>интерактивную</a:t>
            </a:r>
            <a:r>
              <a:rPr lang="en-US" sz="1800" dirty="0">
                <a:latin typeface="+mj-lt"/>
                <a:ea typeface="Times New Roman" panose="02020603050405020304" pitchFamily="18" charset="0"/>
                <a:cs typeface="Times New Roman" panose="02020603050405020304" pitchFamily="18" charset="0"/>
              </a:rPr>
              <a:t>.</a:t>
            </a:r>
            <a:endParaRPr lang="ru-RU" sz="1800" dirty="0">
              <a:effectLst/>
              <a:latin typeface="+mj-lt"/>
              <a:ea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113AA7D-4100-8077-4ED6-31F0C8857C46}"/>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12</a:t>
            </a:fld>
            <a:r>
              <a:rPr lang="en-US" sz="1800" dirty="0"/>
              <a:t> / </a:t>
            </a:r>
            <a:r>
              <a:rPr lang="ru-RU" sz="1800" dirty="0"/>
              <a:t>13</a:t>
            </a:r>
            <a:endParaRPr lang="en-US" sz="1800" dirty="0"/>
          </a:p>
        </p:txBody>
      </p:sp>
    </p:spTree>
    <p:extLst>
      <p:ext uri="{BB962C8B-B14F-4D97-AF65-F5344CB8AC3E}">
        <p14:creationId xmlns:p14="http://schemas.microsoft.com/office/powerpoint/2010/main" val="4187530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28614-BE86-F279-8B7C-CAB2F12BACE8}"/>
              </a:ext>
            </a:extLst>
          </p:cNvPr>
          <p:cNvSpPr>
            <a:spLocks noGrp="1"/>
          </p:cNvSpPr>
          <p:nvPr>
            <p:ph type="title"/>
          </p:nvPr>
        </p:nvSpPr>
        <p:spPr/>
        <p:txBody>
          <a:bodyPr/>
          <a:lstStyle/>
          <a:p>
            <a:r>
              <a:rPr lang="ru-RU" b="1" dirty="0"/>
              <a:t>Постановка задачи</a:t>
            </a:r>
            <a:endParaRPr lang="en-US" b="1" dirty="0"/>
          </a:p>
        </p:txBody>
      </p:sp>
      <p:sp>
        <p:nvSpPr>
          <p:cNvPr id="3" name="Content Placeholder 2">
            <a:extLst>
              <a:ext uri="{FF2B5EF4-FFF2-40B4-BE49-F238E27FC236}">
                <a16:creationId xmlns:a16="http://schemas.microsoft.com/office/drawing/2014/main" id="{14FE68FA-81CD-10EB-69E4-34BEF4008B4A}"/>
              </a:ext>
            </a:extLst>
          </p:cNvPr>
          <p:cNvSpPr>
            <a:spLocks noGrp="1"/>
          </p:cNvSpPr>
          <p:nvPr>
            <p:ph idx="1"/>
          </p:nvPr>
        </p:nvSpPr>
        <p:spPr>
          <a:xfrm>
            <a:off x="838200" y="1825624"/>
            <a:ext cx="10515600" cy="4425885"/>
          </a:xfrm>
        </p:spPr>
        <p:txBody>
          <a:bodyPr/>
          <a:lstStyle/>
          <a:p>
            <a:r>
              <a:rPr lang="ru-RU" dirty="0">
                <a:latin typeface="+mj-lt"/>
              </a:rPr>
              <a:t>Цель работы: разработать интерактивную 3</a:t>
            </a:r>
            <a:r>
              <a:rPr lang="en-US" dirty="0">
                <a:latin typeface="+mj-lt"/>
              </a:rPr>
              <a:t>d-</a:t>
            </a:r>
            <a:r>
              <a:rPr lang="ru-RU" dirty="0">
                <a:latin typeface="+mj-lt"/>
              </a:rPr>
              <a:t>модель с использованием трёхмерного движка </a:t>
            </a:r>
            <a:r>
              <a:rPr lang="en-US" dirty="0">
                <a:latin typeface="+mj-lt"/>
              </a:rPr>
              <a:t>Unreal Engine 4.</a:t>
            </a:r>
            <a:r>
              <a:rPr lang="ru-RU" dirty="0">
                <a:latin typeface="+mj-lt"/>
              </a:rPr>
              <a:t> </a:t>
            </a:r>
          </a:p>
          <a:p>
            <a:r>
              <a:rPr lang="ru-RU" dirty="0">
                <a:latin typeface="+mj-lt"/>
              </a:rPr>
              <a:t>Задачи:</a:t>
            </a:r>
          </a:p>
          <a:p>
            <a:pPr lvl="1"/>
            <a:r>
              <a:rPr lang="ru-RU" dirty="0">
                <a:latin typeface="+mj-lt"/>
              </a:rPr>
              <a:t>Изучить виды 3</a:t>
            </a:r>
            <a:r>
              <a:rPr lang="en-US" dirty="0">
                <a:latin typeface="+mj-lt"/>
              </a:rPr>
              <a:t>d </a:t>
            </a:r>
            <a:r>
              <a:rPr lang="ru-RU" dirty="0">
                <a:latin typeface="+mj-lt"/>
              </a:rPr>
              <a:t>моделирования</a:t>
            </a:r>
            <a:r>
              <a:rPr lang="en-US" dirty="0">
                <a:latin typeface="+mj-lt"/>
              </a:rPr>
              <a:t>;</a:t>
            </a:r>
          </a:p>
          <a:p>
            <a:pPr lvl="1"/>
            <a:r>
              <a:rPr lang="ru-RU" dirty="0">
                <a:latin typeface="+mj-lt"/>
              </a:rPr>
              <a:t>Изучить методы переноса моделей из разных программных средств</a:t>
            </a:r>
            <a:r>
              <a:rPr lang="en-US" dirty="0">
                <a:latin typeface="+mj-lt"/>
              </a:rPr>
              <a:t>;</a:t>
            </a:r>
            <a:endParaRPr lang="ru-RU" dirty="0">
              <a:latin typeface="+mj-lt"/>
            </a:endParaRPr>
          </a:p>
          <a:p>
            <a:pPr lvl="1"/>
            <a:r>
              <a:rPr lang="ru-RU" dirty="0">
                <a:latin typeface="+mj-lt"/>
              </a:rPr>
              <a:t>С помощью программно-аппаратного обеспечение разработать интерактивную модель</a:t>
            </a:r>
            <a:r>
              <a:rPr lang="en-US" dirty="0">
                <a:latin typeface="+mj-lt"/>
              </a:rPr>
              <a:t>.</a:t>
            </a:r>
          </a:p>
        </p:txBody>
      </p:sp>
      <p:sp>
        <p:nvSpPr>
          <p:cNvPr id="7" name="Slide Number Placeholder 3">
            <a:extLst>
              <a:ext uri="{FF2B5EF4-FFF2-40B4-BE49-F238E27FC236}">
                <a16:creationId xmlns:a16="http://schemas.microsoft.com/office/drawing/2014/main" id="{C286BBDF-AC08-2D08-DF92-2A85D79EEF31}"/>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2</a:t>
            </a:fld>
            <a:r>
              <a:rPr lang="en-US" sz="1800" dirty="0"/>
              <a:t> / </a:t>
            </a:r>
            <a:r>
              <a:rPr lang="ru-RU" sz="1800" dirty="0"/>
              <a:t>13</a:t>
            </a:r>
            <a:endParaRPr lang="en-US" sz="1800" dirty="0"/>
          </a:p>
        </p:txBody>
      </p:sp>
    </p:spTree>
    <p:extLst>
      <p:ext uri="{BB962C8B-B14F-4D97-AF65-F5344CB8AC3E}">
        <p14:creationId xmlns:p14="http://schemas.microsoft.com/office/powerpoint/2010/main" val="1260035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A788A-F698-F8E4-6580-843D26268432}"/>
              </a:ext>
            </a:extLst>
          </p:cNvPr>
          <p:cNvSpPr>
            <a:spLocks noGrp="1"/>
          </p:cNvSpPr>
          <p:nvPr>
            <p:ph type="title"/>
          </p:nvPr>
        </p:nvSpPr>
        <p:spPr/>
        <p:txBody>
          <a:bodyPr/>
          <a:lstStyle/>
          <a:p>
            <a:r>
              <a:rPr lang="ru-RU" b="1" dirty="0"/>
              <a:t>Основные понятия</a:t>
            </a:r>
            <a:endParaRPr lang="en-US" b="1" dirty="0"/>
          </a:p>
        </p:txBody>
      </p:sp>
      <p:sp>
        <p:nvSpPr>
          <p:cNvPr id="3" name="Content Placeholder 2">
            <a:extLst>
              <a:ext uri="{FF2B5EF4-FFF2-40B4-BE49-F238E27FC236}">
                <a16:creationId xmlns:a16="http://schemas.microsoft.com/office/drawing/2014/main" id="{C1806C43-CB18-3E75-EA13-82482E253485}"/>
              </a:ext>
            </a:extLst>
          </p:cNvPr>
          <p:cNvSpPr>
            <a:spLocks noGrp="1"/>
          </p:cNvSpPr>
          <p:nvPr>
            <p:ph idx="1"/>
          </p:nvPr>
        </p:nvSpPr>
        <p:spPr>
          <a:xfrm>
            <a:off x="838200" y="1825624"/>
            <a:ext cx="10515600" cy="4895851"/>
          </a:xfrm>
        </p:spPr>
        <p:txBody>
          <a:bodyPr>
            <a:normAutofit/>
          </a:bodyPr>
          <a:lstStyle/>
          <a:p>
            <a:r>
              <a:rPr lang="ru-RU" dirty="0">
                <a:latin typeface="+mj-lt"/>
              </a:rPr>
              <a:t>Скульптинг</a:t>
            </a:r>
            <a:r>
              <a:rPr lang="en-US" dirty="0">
                <a:latin typeface="+mj-lt"/>
              </a:rPr>
              <a:t> (Sculpting) –</a:t>
            </a:r>
            <a:r>
              <a:rPr lang="ru-RU" dirty="0">
                <a:latin typeface="+mj-lt"/>
              </a:rPr>
              <a:t> процесс создания 3D-объекта из материала, который условно можно назвать «виртуальной глиной».</a:t>
            </a:r>
          </a:p>
          <a:p>
            <a:r>
              <a:rPr lang="ru-RU" dirty="0">
                <a:latin typeface="+mj-lt"/>
              </a:rPr>
              <a:t>Риг - набор зависимостей между управляющими и управляемыми элементами, созданный таким образом, чтобы управляющих элементов было меньше, чем управляемых.</a:t>
            </a:r>
          </a:p>
          <a:p>
            <a:r>
              <a:rPr lang="ru-RU" dirty="0">
                <a:latin typeface="+mj-lt"/>
              </a:rPr>
              <a:t>Меш (</a:t>
            </a:r>
            <a:r>
              <a:rPr lang="en-US" dirty="0">
                <a:latin typeface="+mj-lt"/>
              </a:rPr>
              <a:t>mesh) – </a:t>
            </a:r>
            <a:r>
              <a:rPr lang="ru-RU" dirty="0">
                <a:latin typeface="+mj-lt"/>
              </a:rPr>
              <a:t>полигональная </a:t>
            </a:r>
            <a:r>
              <a:rPr lang="en-US" dirty="0">
                <a:latin typeface="+mj-lt"/>
              </a:rPr>
              <a:t>3d-</a:t>
            </a:r>
            <a:r>
              <a:rPr lang="ru-RU" dirty="0">
                <a:latin typeface="+mj-lt"/>
              </a:rPr>
              <a:t>сетка объекта.</a:t>
            </a:r>
          </a:p>
          <a:p>
            <a:r>
              <a:rPr lang="en-US" dirty="0">
                <a:latin typeface="+mj-lt"/>
              </a:rPr>
              <a:t>UV-map (UV-</a:t>
            </a:r>
            <a:r>
              <a:rPr lang="ru-RU" dirty="0">
                <a:latin typeface="+mj-lt"/>
              </a:rPr>
              <a:t>развёртка) </a:t>
            </a:r>
            <a:r>
              <a:rPr lang="en-US" dirty="0">
                <a:latin typeface="+mj-lt"/>
              </a:rPr>
              <a:t>– </a:t>
            </a:r>
            <a:r>
              <a:rPr lang="ru-RU" dirty="0">
                <a:latin typeface="+mj-lt"/>
              </a:rPr>
              <a:t>представление 3</a:t>
            </a:r>
            <a:r>
              <a:rPr lang="en-US" dirty="0">
                <a:latin typeface="+mj-lt"/>
              </a:rPr>
              <a:t>d</a:t>
            </a:r>
            <a:r>
              <a:rPr lang="ru-RU" dirty="0">
                <a:latin typeface="+mj-lt"/>
              </a:rPr>
              <a:t>-сетки объекта на двумерной плоскости</a:t>
            </a:r>
            <a:r>
              <a:rPr lang="en-US" dirty="0">
                <a:latin typeface="+mj-lt"/>
              </a:rPr>
              <a:t>.</a:t>
            </a:r>
            <a:endParaRPr lang="ru-RU" dirty="0">
              <a:latin typeface="+mj-lt"/>
            </a:endParaRPr>
          </a:p>
          <a:p>
            <a:r>
              <a:rPr lang="ru-RU" dirty="0">
                <a:latin typeface="+mj-lt"/>
              </a:rPr>
              <a:t>Материал – совокупность параметров, определяющих поведение света при взаимодействии с поверхностью объекта.</a:t>
            </a:r>
          </a:p>
          <a:p>
            <a:endParaRPr lang="en-US" dirty="0">
              <a:latin typeface="+mj-lt"/>
            </a:endParaRPr>
          </a:p>
        </p:txBody>
      </p:sp>
      <p:sp>
        <p:nvSpPr>
          <p:cNvPr id="6" name="Slide Number Placeholder 3">
            <a:extLst>
              <a:ext uri="{FF2B5EF4-FFF2-40B4-BE49-F238E27FC236}">
                <a16:creationId xmlns:a16="http://schemas.microsoft.com/office/drawing/2014/main" id="{437D0CF0-F6D0-CAF5-AFF9-B8F8E2DBC656}"/>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3</a:t>
            </a:fld>
            <a:r>
              <a:rPr lang="en-US" sz="1800" dirty="0"/>
              <a:t> / </a:t>
            </a:r>
            <a:r>
              <a:rPr lang="ru-RU" sz="1800" dirty="0"/>
              <a:t>13</a:t>
            </a:r>
          </a:p>
        </p:txBody>
      </p:sp>
    </p:spTree>
    <p:extLst>
      <p:ext uri="{BB962C8B-B14F-4D97-AF65-F5344CB8AC3E}">
        <p14:creationId xmlns:p14="http://schemas.microsoft.com/office/powerpoint/2010/main" val="32796390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868F2-BBF3-0E66-539B-10FE35148DAB}"/>
              </a:ext>
            </a:extLst>
          </p:cNvPr>
          <p:cNvSpPr>
            <a:spLocks noGrp="1"/>
          </p:cNvSpPr>
          <p:nvPr>
            <p:ph type="title"/>
          </p:nvPr>
        </p:nvSpPr>
        <p:spPr/>
        <p:txBody>
          <a:bodyPr/>
          <a:lstStyle/>
          <a:p>
            <a:pPr algn="ctr"/>
            <a:r>
              <a:rPr lang="ru-RU" b="1" dirty="0"/>
              <a:t>Вид 3</a:t>
            </a:r>
            <a:r>
              <a:rPr lang="en-US" b="1" dirty="0"/>
              <a:t>d </a:t>
            </a:r>
            <a:r>
              <a:rPr lang="ru-RU" b="1" dirty="0"/>
              <a:t>моделирования</a:t>
            </a:r>
            <a:endParaRPr lang="en-US" b="1" dirty="0"/>
          </a:p>
        </p:txBody>
      </p:sp>
      <p:sp>
        <p:nvSpPr>
          <p:cNvPr id="3" name="Content Placeholder 2">
            <a:extLst>
              <a:ext uri="{FF2B5EF4-FFF2-40B4-BE49-F238E27FC236}">
                <a16:creationId xmlns:a16="http://schemas.microsoft.com/office/drawing/2014/main" id="{A84DEFBF-82D7-633A-FC3E-1922EB0829D4}"/>
              </a:ext>
            </a:extLst>
          </p:cNvPr>
          <p:cNvSpPr>
            <a:spLocks noGrp="1"/>
          </p:cNvSpPr>
          <p:nvPr>
            <p:ph idx="1"/>
          </p:nvPr>
        </p:nvSpPr>
        <p:spPr>
          <a:xfrm>
            <a:off x="111088" y="1597025"/>
            <a:ext cx="5121924" cy="4895850"/>
          </a:xfrm>
        </p:spPr>
        <p:txBody>
          <a:bodyPr/>
          <a:lstStyle/>
          <a:p>
            <a:pPr marL="0" indent="0">
              <a:buNone/>
            </a:pPr>
            <a:r>
              <a:rPr lang="ru-RU" dirty="0">
                <a:latin typeface="+mj-lt"/>
              </a:rPr>
              <a:t>Применения полигонального моделирования</a:t>
            </a:r>
          </a:p>
          <a:p>
            <a:r>
              <a:rPr lang="ru-RU" dirty="0">
                <a:latin typeface="+mj-lt"/>
              </a:rPr>
              <a:t>Анимация (кинематография)</a:t>
            </a:r>
          </a:p>
          <a:p>
            <a:r>
              <a:rPr lang="ru-RU" dirty="0">
                <a:latin typeface="+mj-lt"/>
              </a:rPr>
              <a:t>Симуляции</a:t>
            </a:r>
          </a:p>
          <a:p>
            <a:r>
              <a:rPr lang="ru-RU" dirty="0">
                <a:latin typeface="+mj-lt"/>
              </a:rPr>
              <a:t>3</a:t>
            </a:r>
            <a:r>
              <a:rPr lang="en-US" dirty="0">
                <a:latin typeface="+mj-lt"/>
              </a:rPr>
              <a:t>d</a:t>
            </a:r>
            <a:r>
              <a:rPr lang="ru-RU" dirty="0">
                <a:latin typeface="+mj-lt"/>
              </a:rPr>
              <a:t>-печать</a:t>
            </a:r>
          </a:p>
          <a:p>
            <a:endParaRPr lang="ru-RU" dirty="0">
              <a:latin typeface="+mj-lt"/>
            </a:endParaRPr>
          </a:p>
          <a:p>
            <a:endParaRPr lang="ru-RU" dirty="0">
              <a:latin typeface="+mj-lt"/>
            </a:endParaRPr>
          </a:p>
        </p:txBody>
      </p:sp>
      <p:sp>
        <p:nvSpPr>
          <p:cNvPr id="8" name="TextBox 7">
            <a:extLst>
              <a:ext uri="{FF2B5EF4-FFF2-40B4-BE49-F238E27FC236}">
                <a16:creationId xmlns:a16="http://schemas.microsoft.com/office/drawing/2014/main" id="{233252D9-6883-EB1E-27B7-35C3A204955B}"/>
              </a:ext>
            </a:extLst>
          </p:cNvPr>
          <p:cNvSpPr txBox="1"/>
          <p:nvPr/>
        </p:nvSpPr>
        <p:spPr>
          <a:xfrm>
            <a:off x="6722878" y="4719268"/>
            <a:ext cx="3775206" cy="646331"/>
          </a:xfrm>
          <a:prstGeom prst="rect">
            <a:avLst/>
          </a:prstGeom>
          <a:noFill/>
        </p:spPr>
        <p:txBody>
          <a:bodyPr wrap="square" rtlCol="0">
            <a:spAutoFit/>
          </a:bodyPr>
          <a:lstStyle/>
          <a:p>
            <a:pPr algn="ctr"/>
            <a:r>
              <a:rPr lang="ru-RU" dirty="0">
                <a:latin typeface="+mj-lt"/>
              </a:rPr>
              <a:t>Рис. 3</a:t>
            </a:r>
            <a:r>
              <a:rPr lang="en-US" dirty="0">
                <a:latin typeface="+mj-lt"/>
              </a:rPr>
              <a:t>.</a:t>
            </a:r>
            <a:r>
              <a:rPr lang="ru-RU" dirty="0">
                <a:latin typeface="+mj-lt"/>
              </a:rPr>
              <a:t> базовые элементы полигонального моделирования</a:t>
            </a:r>
            <a:endParaRPr lang="en-US" dirty="0">
              <a:latin typeface="+mj-lt"/>
            </a:endParaRPr>
          </a:p>
        </p:txBody>
      </p:sp>
      <p:sp>
        <p:nvSpPr>
          <p:cNvPr id="9" name="Slide Number Placeholder 3">
            <a:extLst>
              <a:ext uri="{FF2B5EF4-FFF2-40B4-BE49-F238E27FC236}">
                <a16:creationId xmlns:a16="http://schemas.microsoft.com/office/drawing/2014/main" id="{C03A515B-5E76-A881-7B82-33F43AA40C5C}"/>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4</a:t>
            </a:fld>
            <a:r>
              <a:rPr lang="en-US" sz="1800" dirty="0"/>
              <a:t> / 1</a:t>
            </a:r>
            <a:r>
              <a:rPr lang="ru-RU" sz="1800" dirty="0"/>
              <a:t>3</a:t>
            </a:r>
            <a:endParaRPr lang="en-US" sz="1800" dirty="0"/>
          </a:p>
        </p:txBody>
      </p:sp>
      <p:pic>
        <p:nvPicPr>
          <p:cNvPr id="5" name="Рисунок 4">
            <a:extLst>
              <a:ext uri="{FF2B5EF4-FFF2-40B4-BE49-F238E27FC236}">
                <a16:creationId xmlns:a16="http://schemas.microsoft.com/office/drawing/2014/main" id="{5A102396-CBDB-434F-AD91-01ECE0D7EE4B}"/>
              </a:ext>
            </a:extLst>
          </p:cNvPr>
          <p:cNvPicPr>
            <a:picLocks noChangeAspect="1"/>
          </p:cNvPicPr>
          <p:nvPr/>
        </p:nvPicPr>
        <p:blipFill>
          <a:blip r:embed="rId3"/>
          <a:stretch>
            <a:fillRect/>
          </a:stretch>
        </p:blipFill>
        <p:spPr>
          <a:xfrm>
            <a:off x="5064431" y="1597025"/>
            <a:ext cx="6457950" cy="2962275"/>
          </a:xfrm>
          <a:prstGeom prst="rect">
            <a:avLst/>
          </a:prstGeom>
        </p:spPr>
      </p:pic>
    </p:spTree>
    <p:extLst>
      <p:ext uri="{BB962C8B-B14F-4D97-AF65-F5344CB8AC3E}">
        <p14:creationId xmlns:p14="http://schemas.microsoft.com/office/powerpoint/2010/main" val="2297873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Решение проблемы при моделирование в </a:t>
            </a:r>
            <a:r>
              <a:rPr lang="en-US" b="1" dirty="0"/>
              <a:t>Blender 3d</a:t>
            </a:r>
          </a:p>
        </p:txBody>
      </p:sp>
      <p:sp>
        <p:nvSpPr>
          <p:cNvPr id="7" name="TextBox 6">
            <a:extLst>
              <a:ext uri="{FF2B5EF4-FFF2-40B4-BE49-F238E27FC236}">
                <a16:creationId xmlns:a16="http://schemas.microsoft.com/office/drawing/2014/main" id="{B5DFD190-FA76-6879-B28C-AED02AA00616}"/>
              </a:ext>
            </a:extLst>
          </p:cNvPr>
          <p:cNvSpPr txBox="1"/>
          <p:nvPr/>
        </p:nvSpPr>
        <p:spPr>
          <a:xfrm>
            <a:off x="-1679384" y="5264778"/>
            <a:ext cx="9410700" cy="369332"/>
          </a:xfrm>
          <a:prstGeom prst="rect">
            <a:avLst/>
          </a:prstGeom>
          <a:noFill/>
        </p:spPr>
        <p:txBody>
          <a:bodyPr wrap="square" rtlCol="0">
            <a:spAutoFit/>
          </a:bodyPr>
          <a:lstStyle/>
          <a:p>
            <a:pPr algn="ctr"/>
            <a:r>
              <a:rPr lang="ru-RU" dirty="0">
                <a:latin typeface="+mj-lt"/>
              </a:rPr>
              <a:t>Рис. 4 Неправильная топология сетки</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5</a:t>
            </a:fld>
            <a:r>
              <a:rPr lang="en-US" sz="1800" dirty="0"/>
              <a:t> / 1</a:t>
            </a:r>
            <a:r>
              <a:rPr lang="ru-RU" sz="1800" dirty="0"/>
              <a:t>3</a:t>
            </a:r>
            <a:endParaRPr lang="en-US" sz="1800" dirty="0"/>
          </a:p>
        </p:txBody>
      </p:sp>
      <p:pic>
        <p:nvPicPr>
          <p:cNvPr id="8" name="Рисунок 7">
            <a:extLst>
              <a:ext uri="{FF2B5EF4-FFF2-40B4-BE49-F238E27FC236}">
                <a16:creationId xmlns:a16="http://schemas.microsoft.com/office/drawing/2014/main" id="{0B6A17B0-5134-488F-AD7D-81C74E6DA9D8}"/>
              </a:ext>
            </a:extLst>
          </p:cNvPr>
          <p:cNvPicPr/>
          <p:nvPr/>
        </p:nvPicPr>
        <p:blipFill>
          <a:blip r:embed="rId3"/>
          <a:stretch>
            <a:fillRect/>
          </a:stretch>
        </p:blipFill>
        <p:spPr>
          <a:xfrm>
            <a:off x="506776" y="1579958"/>
            <a:ext cx="5038381" cy="3698084"/>
          </a:xfrm>
          <a:prstGeom prst="rect">
            <a:avLst/>
          </a:prstGeom>
        </p:spPr>
      </p:pic>
      <p:pic>
        <p:nvPicPr>
          <p:cNvPr id="9" name="Рисунок 8">
            <a:extLst>
              <a:ext uri="{FF2B5EF4-FFF2-40B4-BE49-F238E27FC236}">
                <a16:creationId xmlns:a16="http://schemas.microsoft.com/office/drawing/2014/main" id="{48C7AE2E-797A-4768-9D3E-6D80F42D481D}"/>
              </a:ext>
            </a:extLst>
          </p:cNvPr>
          <p:cNvPicPr/>
          <p:nvPr/>
        </p:nvPicPr>
        <p:blipFill>
          <a:blip r:embed="rId4"/>
          <a:stretch>
            <a:fillRect/>
          </a:stretch>
        </p:blipFill>
        <p:spPr>
          <a:xfrm>
            <a:off x="6878243" y="1579957"/>
            <a:ext cx="4475557" cy="3701245"/>
          </a:xfrm>
          <a:prstGeom prst="rect">
            <a:avLst/>
          </a:prstGeom>
        </p:spPr>
      </p:pic>
      <p:sp>
        <p:nvSpPr>
          <p:cNvPr id="12" name="TextBox 11">
            <a:extLst>
              <a:ext uri="{FF2B5EF4-FFF2-40B4-BE49-F238E27FC236}">
                <a16:creationId xmlns:a16="http://schemas.microsoft.com/office/drawing/2014/main" id="{1FEDBCB8-1862-433D-84D8-9D3FC96AA906}"/>
              </a:ext>
            </a:extLst>
          </p:cNvPr>
          <p:cNvSpPr txBox="1"/>
          <p:nvPr/>
        </p:nvSpPr>
        <p:spPr>
          <a:xfrm>
            <a:off x="4410671" y="5264778"/>
            <a:ext cx="9410700" cy="369332"/>
          </a:xfrm>
          <a:prstGeom prst="rect">
            <a:avLst/>
          </a:prstGeom>
          <a:noFill/>
        </p:spPr>
        <p:txBody>
          <a:bodyPr wrap="square" rtlCol="0">
            <a:spAutoFit/>
          </a:bodyPr>
          <a:lstStyle/>
          <a:p>
            <a:pPr algn="ctr"/>
            <a:r>
              <a:rPr lang="ru-RU" dirty="0">
                <a:latin typeface="+mj-lt"/>
              </a:rPr>
              <a:t>Рис. 5 Правильная топология сетки</a:t>
            </a:r>
            <a:endParaRPr lang="en-US" dirty="0">
              <a:latin typeface="+mj-lt"/>
            </a:endParaRPr>
          </a:p>
        </p:txBody>
      </p:sp>
    </p:spTree>
    <p:extLst>
      <p:ext uri="{BB962C8B-B14F-4D97-AF65-F5344CB8AC3E}">
        <p14:creationId xmlns:p14="http://schemas.microsoft.com/office/powerpoint/2010/main" val="2052989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Моделирование в </a:t>
            </a:r>
            <a:r>
              <a:rPr lang="en-US" b="1" dirty="0"/>
              <a:t>Marvelous Designer</a:t>
            </a:r>
          </a:p>
        </p:txBody>
      </p:sp>
      <p:sp>
        <p:nvSpPr>
          <p:cNvPr id="3" name="Content Placeholder 2">
            <a:extLst>
              <a:ext uri="{FF2B5EF4-FFF2-40B4-BE49-F238E27FC236}">
                <a16:creationId xmlns:a16="http://schemas.microsoft.com/office/drawing/2014/main" id="{159918F8-0330-8E3D-C499-1FAA85DB2B1E}"/>
              </a:ext>
            </a:extLst>
          </p:cNvPr>
          <p:cNvSpPr>
            <a:spLocks noGrp="1"/>
          </p:cNvSpPr>
          <p:nvPr>
            <p:ph idx="1"/>
          </p:nvPr>
        </p:nvSpPr>
        <p:spPr>
          <a:xfrm>
            <a:off x="838200" y="1825625"/>
            <a:ext cx="10515600" cy="2165349"/>
          </a:xfrm>
        </p:spPr>
        <p:txBody>
          <a:bodyPr>
            <a:normAutofit/>
          </a:bodyPr>
          <a:lstStyle/>
          <a:p>
            <a:pPr marL="0" indent="0">
              <a:buNone/>
            </a:pPr>
            <a:endParaRPr lang="ru-RU"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6</a:t>
            </a:fld>
            <a:r>
              <a:rPr lang="en-US" sz="1800" dirty="0"/>
              <a:t> / 1</a:t>
            </a:r>
            <a:r>
              <a:rPr lang="ru-RU" sz="1800" dirty="0"/>
              <a:t>3</a:t>
            </a:r>
            <a:endParaRPr lang="en-US" sz="1800" dirty="0"/>
          </a:p>
        </p:txBody>
      </p:sp>
      <p:pic>
        <p:nvPicPr>
          <p:cNvPr id="6" name="Рисунок 5">
            <a:extLst>
              <a:ext uri="{FF2B5EF4-FFF2-40B4-BE49-F238E27FC236}">
                <a16:creationId xmlns:a16="http://schemas.microsoft.com/office/drawing/2014/main" id="{F5D9E362-1AD4-4E9C-971D-D5E1CB801CA9}"/>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81791" y="1502327"/>
            <a:ext cx="2919701" cy="3892692"/>
          </a:xfrm>
          <a:prstGeom prst="rect">
            <a:avLst/>
          </a:prstGeom>
          <a:noFill/>
          <a:ln>
            <a:noFill/>
          </a:ln>
        </p:spPr>
      </p:pic>
      <p:pic>
        <p:nvPicPr>
          <p:cNvPr id="8" name="Рисунок 7">
            <a:extLst>
              <a:ext uri="{FF2B5EF4-FFF2-40B4-BE49-F238E27FC236}">
                <a16:creationId xmlns:a16="http://schemas.microsoft.com/office/drawing/2014/main" id="{E109FE31-2C51-475A-A4FA-A51BCBB6AADC}"/>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5431316" y="1502326"/>
            <a:ext cx="3723701" cy="3853347"/>
          </a:xfrm>
          <a:prstGeom prst="rect">
            <a:avLst/>
          </a:prstGeom>
        </p:spPr>
      </p:pic>
      <p:sp>
        <p:nvSpPr>
          <p:cNvPr id="9" name="TextBox 8">
            <a:extLst>
              <a:ext uri="{FF2B5EF4-FFF2-40B4-BE49-F238E27FC236}">
                <a16:creationId xmlns:a16="http://schemas.microsoft.com/office/drawing/2014/main" id="{F5BF1A8B-998A-4628-903C-6C95D30AEF56}"/>
              </a:ext>
            </a:extLst>
          </p:cNvPr>
          <p:cNvSpPr txBox="1"/>
          <p:nvPr/>
        </p:nvSpPr>
        <p:spPr>
          <a:xfrm>
            <a:off x="1390650" y="5345290"/>
            <a:ext cx="9410700" cy="369332"/>
          </a:xfrm>
          <a:prstGeom prst="rect">
            <a:avLst/>
          </a:prstGeom>
          <a:noFill/>
        </p:spPr>
        <p:txBody>
          <a:bodyPr wrap="square" rtlCol="0">
            <a:spAutoFit/>
          </a:bodyPr>
          <a:lstStyle/>
          <a:p>
            <a:pPr algn="ctr"/>
            <a:r>
              <a:rPr lang="ru-RU" dirty="0">
                <a:latin typeface="+mj-lt"/>
              </a:rPr>
              <a:t>Рис. 6 Правильная топология сетки</a:t>
            </a:r>
            <a:endParaRPr lang="en-US" dirty="0">
              <a:latin typeface="+mj-lt"/>
            </a:endParaRPr>
          </a:p>
        </p:txBody>
      </p:sp>
    </p:spTree>
    <p:extLst>
      <p:ext uri="{BB962C8B-B14F-4D97-AF65-F5344CB8AC3E}">
        <p14:creationId xmlns:p14="http://schemas.microsoft.com/office/powerpoint/2010/main" val="46038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Экспорт</a:t>
            </a:r>
            <a:endParaRPr lang="en-US" b="1" dirty="0"/>
          </a:p>
        </p:txBody>
      </p:sp>
      <p:sp>
        <p:nvSpPr>
          <p:cNvPr id="7" name="TextBox 6">
            <a:extLst>
              <a:ext uri="{FF2B5EF4-FFF2-40B4-BE49-F238E27FC236}">
                <a16:creationId xmlns:a16="http://schemas.microsoft.com/office/drawing/2014/main" id="{B5DFD190-FA76-6879-B28C-AED02AA00616}"/>
              </a:ext>
            </a:extLst>
          </p:cNvPr>
          <p:cNvSpPr txBox="1"/>
          <p:nvPr/>
        </p:nvSpPr>
        <p:spPr>
          <a:xfrm>
            <a:off x="3432035" y="5207485"/>
            <a:ext cx="9410700" cy="369332"/>
          </a:xfrm>
          <a:prstGeom prst="rect">
            <a:avLst/>
          </a:prstGeom>
          <a:noFill/>
        </p:spPr>
        <p:txBody>
          <a:bodyPr wrap="square" rtlCol="0">
            <a:spAutoFit/>
          </a:bodyPr>
          <a:lstStyle/>
          <a:p>
            <a:pPr algn="ctr"/>
            <a:r>
              <a:rPr lang="ru-RU" dirty="0">
                <a:latin typeface="+mj-lt"/>
              </a:rPr>
              <a:t>Рис. 7 </a:t>
            </a:r>
            <a:r>
              <a:rPr lang="en-US" dirty="0">
                <a:latin typeface="+mj-lt"/>
              </a:rPr>
              <a:t>UV-</a:t>
            </a:r>
            <a:r>
              <a:rPr lang="ru-RU" dirty="0">
                <a:latin typeface="+mj-lt"/>
              </a:rPr>
              <a:t>Карта</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7</a:t>
            </a:fld>
            <a:r>
              <a:rPr lang="en-US" sz="1800" dirty="0"/>
              <a:t> / 1</a:t>
            </a:r>
            <a:r>
              <a:rPr lang="ru-RU" sz="1800" dirty="0"/>
              <a:t>3</a:t>
            </a:r>
            <a:endParaRPr lang="en-US" sz="1800" dirty="0"/>
          </a:p>
        </p:txBody>
      </p:sp>
      <p:sp>
        <p:nvSpPr>
          <p:cNvPr id="5" name="Объект 4">
            <a:extLst>
              <a:ext uri="{FF2B5EF4-FFF2-40B4-BE49-F238E27FC236}">
                <a16:creationId xmlns:a16="http://schemas.microsoft.com/office/drawing/2014/main" id="{D08A3BA8-B915-48BD-9C04-943B8BAB9582}"/>
              </a:ext>
            </a:extLst>
          </p:cNvPr>
          <p:cNvSpPr>
            <a:spLocks noGrp="1"/>
          </p:cNvSpPr>
          <p:nvPr>
            <p:ph idx="1"/>
          </p:nvPr>
        </p:nvSpPr>
        <p:spPr>
          <a:xfrm>
            <a:off x="503310" y="1559686"/>
            <a:ext cx="4817837" cy="4351338"/>
          </a:xfrm>
        </p:spPr>
        <p:txBody>
          <a:bodyPr/>
          <a:lstStyle/>
          <a:p>
            <a:pPr marL="0" indent="0">
              <a:buNone/>
            </a:pPr>
            <a:r>
              <a:rPr lang="ru-RU" dirty="0"/>
              <a:t>Стандартный формат экспорта и импорта моделей производится в </a:t>
            </a:r>
            <a:r>
              <a:rPr lang="en-US" dirty="0"/>
              <a:t>FBX</a:t>
            </a:r>
            <a:endParaRPr lang="ru-RU" dirty="0"/>
          </a:p>
          <a:p>
            <a:pPr marL="0" indent="0">
              <a:buNone/>
            </a:pPr>
            <a:r>
              <a:rPr lang="ru-RU" sz="2000" dirty="0"/>
              <a:t>Преимущества</a:t>
            </a:r>
            <a:r>
              <a:rPr lang="en-US" sz="2000" dirty="0"/>
              <a:t>:</a:t>
            </a:r>
          </a:p>
          <a:p>
            <a:r>
              <a:rPr lang="en-US" sz="2000" dirty="0"/>
              <a:t>C</a:t>
            </a:r>
            <a:r>
              <a:rPr lang="ru-RU" sz="2000" dirty="0"/>
              <a:t>охраняет текстуры и изображения</a:t>
            </a:r>
          </a:p>
          <a:p>
            <a:r>
              <a:rPr lang="ru-RU" sz="2000" dirty="0"/>
              <a:t>Топологию модели</a:t>
            </a:r>
          </a:p>
          <a:p>
            <a:r>
              <a:rPr lang="ru-RU" sz="2000" dirty="0"/>
              <a:t>Риг</a:t>
            </a:r>
          </a:p>
          <a:p>
            <a:r>
              <a:rPr lang="en-US" sz="2000" dirty="0"/>
              <a:t>UV-</a:t>
            </a:r>
            <a:r>
              <a:rPr lang="ru-RU" sz="2000" dirty="0"/>
              <a:t>карты</a:t>
            </a:r>
          </a:p>
          <a:p>
            <a:r>
              <a:rPr lang="ru-RU" sz="2000" dirty="0"/>
              <a:t>Анимации</a:t>
            </a:r>
          </a:p>
          <a:p>
            <a:endParaRPr lang="en-US" sz="2000" dirty="0"/>
          </a:p>
          <a:p>
            <a:pPr marL="0" indent="0">
              <a:buNone/>
            </a:pPr>
            <a:endParaRPr lang="ru-RU" sz="2000" dirty="0"/>
          </a:p>
        </p:txBody>
      </p:sp>
      <p:pic>
        <p:nvPicPr>
          <p:cNvPr id="8" name="Рисунок 7">
            <a:extLst>
              <a:ext uri="{FF2B5EF4-FFF2-40B4-BE49-F238E27FC236}">
                <a16:creationId xmlns:a16="http://schemas.microsoft.com/office/drawing/2014/main" id="{DF8C00D6-5B48-42C1-A0B0-BE093D6CA015}"/>
              </a:ext>
            </a:extLst>
          </p:cNvPr>
          <p:cNvPicPr/>
          <p:nvPr/>
        </p:nvPicPr>
        <p:blipFill>
          <a:blip r:embed="rId3"/>
          <a:stretch>
            <a:fillRect/>
          </a:stretch>
        </p:blipFill>
        <p:spPr>
          <a:xfrm>
            <a:off x="6051117" y="1150736"/>
            <a:ext cx="4172536" cy="4056749"/>
          </a:xfrm>
          <a:prstGeom prst="rect">
            <a:avLst/>
          </a:prstGeom>
        </p:spPr>
      </p:pic>
    </p:spTree>
    <p:extLst>
      <p:ext uri="{BB962C8B-B14F-4D97-AF65-F5344CB8AC3E}">
        <p14:creationId xmlns:p14="http://schemas.microsoft.com/office/powerpoint/2010/main" val="32543290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Проблема автоматических весов</a:t>
            </a:r>
            <a:endParaRPr lang="en-US" b="1" dirty="0"/>
          </a:p>
        </p:txBody>
      </p:sp>
      <p:sp>
        <p:nvSpPr>
          <p:cNvPr id="7" name="TextBox 6">
            <a:extLst>
              <a:ext uri="{FF2B5EF4-FFF2-40B4-BE49-F238E27FC236}">
                <a16:creationId xmlns:a16="http://schemas.microsoft.com/office/drawing/2014/main" id="{B5DFD190-FA76-6879-B28C-AED02AA00616}"/>
              </a:ext>
            </a:extLst>
          </p:cNvPr>
          <p:cNvSpPr txBox="1"/>
          <p:nvPr/>
        </p:nvSpPr>
        <p:spPr>
          <a:xfrm>
            <a:off x="838200" y="5113648"/>
            <a:ext cx="5303834" cy="369332"/>
          </a:xfrm>
          <a:prstGeom prst="rect">
            <a:avLst/>
          </a:prstGeom>
          <a:noFill/>
        </p:spPr>
        <p:txBody>
          <a:bodyPr wrap="square" rtlCol="0">
            <a:spAutoFit/>
          </a:bodyPr>
          <a:lstStyle/>
          <a:p>
            <a:pPr algn="ctr"/>
            <a:r>
              <a:rPr lang="ru-RU" dirty="0">
                <a:latin typeface="+mj-lt"/>
              </a:rPr>
              <a:t>Рис. 8 Скелет без весов</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8</a:t>
            </a:fld>
            <a:r>
              <a:rPr lang="en-US" sz="1800" dirty="0"/>
              <a:t> / 1</a:t>
            </a:r>
            <a:r>
              <a:rPr lang="ru-RU" sz="1800" dirty="0"/>
              <a:t>3</a:t>
            </a:r>
            <a:endParaRPr lang="en-US" sz="1800" dirty="0"/>
          </a:p>
        </p:txBody>
      </p:sp>
      <p:sp>
        <p:nvSpPr>
          <p:cNvPr id="5" name="Объект 4">
            <a:extLst>
              <a:ext uri="{FF2B5EF4-FFF2-40B4-BE49-F238E27FC236}">
                <a16:creationId xmlns:a16="http://schemas.microsoft.com/office/drawing/2014/main" id="{D08A3BA8-B915-48BD-9C04-943B8BAB9582}"/>
              </a:ext>
            </a:extLst>
          </p:cNvPr>
          <p:cNvSpPr>
            <a:spLocks noGrp="1"/>
          </p:cNvSpPr>
          <p:nvPr>
            <p:ph idx="1"/>
          </p:nvPr>
        </p:nvSpPr>
        <p:spPr>
          <a:xfrm>
            <a:off x="4921074" y="1559686"/>
            <a:ext cx="4817837" cy="4351338"/>
          </a:xfrm>
        </p:spPr>
        <p:txBody>
          <a:bodyPr/>
          <a:lstStyle/>
          <a:p>
            <a:endParaRPr lang="en-US" sz="2000" dirty="0"/>
          </a:p>
          <a:p>
            <a:pPr marL="0" indent="0">
              <a:buNone/>
            </a:pPr>
            <a:endParaRPr lang="ru-RU" sz="2000" dirty="0"/>
          </a:p>
        </p:txBody>
      </p:sp>
      <p:pic>
        <p:nvPicPr>
          <p:cNvPr id="11" name="Рисунок 10">
            <a:extLst>
              <a:ext uri="{FF2B5EF4-FFF2-40B4-BE49-F238E27FC236}">
                <a16:creationId xmlns:a16="http://schemas.microsoft.com/office/drawing/2014/main" id="{DCED8EF0-F32C-40EE-839C-1CBB1E88ADB9}"/>
              </a:ext>
            </a:extLst>
          </p:cNvPr>
          <p:cNvPicPr/>
          <p:nvPr/>
        </p:nvPicPr>
        <p:blipFill>
          <a:blip r:embed="rId3">
            <a:extLst>
              <a:ext uri="{28A0092B-C50C-407E-A947-70E740481C1C}">
                <a14:useLocalDpi xmlns:a14="http://schemas.microsoft.com/office/drawing/2010/main" val="0"/>
              </a:ext>
            </a:extLst>
          </a:blip>
          <a:stretch>
            <a:fillRect/>
          </a:stretch>
        </p:blipFill>
        <p:spPr>
          <a:xfrm>
            <a:off x="838200" y="1690688"/>
            <a:ext cx="5303834" cy="3464717"/>
          </a:xfrm>
          <a:prstGeom prst="rect">
            <a:avLst/>
          </a:prstGeom>
        </p:spPr>
      </p:pic>
      <p:pic>
        <p:nvPicPr>
          <p:cNvPr id="8" name="Рисунок 7">
            <a:extLst>
              <a:ext uri="{FF2B5EF4-FFF2-40B4-BE49-F238E27FC236}">
                <a16:creationId xmlns:a16="http://schemas.microsoft.com/office/drawing/2014/main" id="{0A01265B-D48D-44B4-9286-6F420D61F9C7}"/>
              </a:ext>
            </a:extLst>
          </p:cNvPr>
          <p:cNvPicPr/>
          <p:nvPr/>
        </p:nvPicPr>
        <p:blipFill>
          <a:blip r:embed="rId4">
            <a:extLst>
              <a:ext uri="{28A0092B-C50C-407E-A947-70E740481C1C}">
                <a14:useLocalDpi xmlns:a14="http://schemas.microsoft.com/office/drawing/2010/main" val="0"/>
              </a:ext>
            </a:extLst>
          </a:blip>
          <a:stretch>
            <a:fillRect/>
          </a:stretch>
        </p:blipFill>
        <p:spPr>
          <a:xfrm>
            <a:off x="6274894" y="1660492"/>
            <a:ext cx="5154395" cy="3494913"/>
          </a:xfrm>
          <a:prstGeom prst="rect">
            <a:avLst/>
          </a:prstGeom>
        </p:spPr>
      </p:pic>
      <p:sp>
        <p:nvSpPr>
          <p:cNvPr id="12" name="TextBox 11">
            <a:extLst>
              <a:ext uri="{FF2B5EF4-FFF2-40B4-BE49-F238E27FC236}">
                <a16:creationId xmlns:a16="http://schemas.microsoft.com/office/drawing/2014/main" id="{20194892-B375-4377-BA18-AAFB46273AF1}"/>
              </a:ext>
            </a:extLst>
          </p:cNvPr>
          <p:cNvSpPr txBox="1"/>
          <p:nvPr/>
        </p:nvSpPr>
        <p:spPr>
          <a:xfrm>
            <a:off x="6200174" y="5113648"/>
            <a:ext cx="5303834" cy="369332"/>
          </a:xfrm>
          <a:prstGeom prst="rect">
            <a:avLst/>
          </a:prstGeom>
          <a:noFill/>
        </p:spPr>
        <p:txBody>
          <a:bodyPr wrap="square" rtlCol="0">
            <a:spAutoFit/>
          </a:bodyPr>
          <a:lstStyle/>
          <a:p>
            <a:pPr algn="ctr"/>
            <a:r>
              <a:rPr lang="ru-RU" dirty="0">
                <a:latin typeface="+mj-lt"/>
              </a:rPr>
              <a:t>Рис. 9 Скелет с проблемными весами</a:t>
            </a:r>
          </a:p>
        </p:txBody>
      </p:sp>
    </p:spTree>
    <p:extLst>
      <p:ext uri="{BB962C8B-B14F-4D97-AF65-F5344CB8AC3E}">
        <p14:creationId xmlns:p14="http://schemas.microsoft.com/office/powerpoint/2010/main" val="434588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6F889-4266-DA96-969C-88CFF3A7AB7E}"/>
              </a:ext>
            </a:extLst>
          </p:cNvPr>
          <p:cNvSpPr>
            <a:spLocks noGrp="1"/>
          </p:cNvSpPr>
          <p:nvPr>
            <p:ph type="title"/>
          </p:nvPr>
        </p:nvSpPr>
        <p:spPr/>
        <p:txBody>
          <a:bodyPr/>
          <a:lstStyle/>
          <a:p>
            <a:r>
              <a:rPr lang="ru-RU" b="1" dirty="0"/>
              <a:t>Ригинг интерактивной модели</a:t>
            </a:r>
            <a:endParaRPr lang="en-US" b="1" dirty="0"/>
          </a:p>
        </p:txBody>
      </p:sp>
      <p:sp>
        <p:nvSpPr>
          <p:cNvPr id="7" name="TextBox 6">
            <a:extLst>
              <a:ext uri="{FF2B5EF4-FFF2-40B4-BE49-F238E27FC236}">
                <a16:creationId xmlns:a16="http://schemas.microsoft.com/office/drawing/2014/main" id="{B5DFD190-FA76-6879-B28C-AED02AA00616}"/>
              </a:ext>
            </a:extLst>
          </p:cNvPr>
          <p:cNvSpPr txBox="1"/>
          <p:nvPr/>
        </p:nvSpPr>
        <p:spPr>
          <a:xfrm>
            <a:off x="-1678006" y="6123543"/>
            <a:ext cx="9410700" cy="369332"/>
          </a:xfrm>
          <a:prstGeom prst="rect">
            <a:avLst/>
          </a:prstGeom>
          <a:noFill/>
        </p:spPr>
        <p:txBody>
          <a:bodyPr wrap="square" rtlCol="0">
            <a:spAutoFit/>
          </a:bodyPr>
          <a:lstStyle/>
          <a:p>
            <a:pPr algn="ctr"/>
            <a:r>
              <a:rPr lang="ru-RU" dirty="0">
                <a:latin typeface="+mj-lt"/>
              </a:rPr>
              <a:t>Рис. 10 Поза испуга</a:t>
            </a:r>
            <a:endParaRPr lang="en-US" dirty="0">
              <a:latin typeface="+mj-lt"/>
            </a:endParaRPr>
          </a:p>
        </p:txBody>
      </p:sp>
      <p:sp>
        <p:nvSpPr>
          <p:cNvPr id="10" name="Slide Number Placeholder 3">
            <a:extLst>
              <a:ext uri="{FF2B5EF4-FFF2-40B4-BE49-F238E27FC236}">
                <a16:creationId xmlns:a16="http://schemas.microsoft.com/office/drawing/2014/main" id="{C5383E25-134E-C13F-A326-E96F731A4CC2}"/>
              </a:ext>
            </a:extLst>
          </p:cNvPr>
          <p:cNvSpPr>
            <a:spLocks noGrp="1"/>
          </p:cNvSpPr>
          <p:nvPr>
            <p:ph type="sldNum" sz="quarter" idx="12"/>
          </p:nvPr>
        </p:nvSpPr>
        <p:spPr>
          <a:xfrm>
            <a:off x="8610600" y="6356350"/>
            <a:ext cx="2743200" cy="365125"/>
          </a:xfrm>
        </p:spPr>
        <p:txBody>
          <a:bodyPr/>
          <a:lstStyle/>
          <a:p>
            <a:fld id="{54320921-3B40-48F9-9480-72E41177CE63}" type="slidenum">
              <a:rPr lang="en-US" sz="1800" smtClean="0"/>
              <a:t>9</a:t>
            </a:fld>
            <a:r>
              <a:rPr lang="en-US" sz="1800" dirty="0"/>
              <a:t> / 1</a:t>
            </a:r>
            <a:r>
              <a:rPr lang="ru-RU" sz="1800" dirty="0"/>
              <a:t>3</a:t>
            </a:r>
            <a:endParaRPr lang="en-US" sz="1800" dirty="0"/>
          </a:p>
        </p:txBody>
      </p:sp>
      <p:sp>
        <p:nvSpPr>
          <p:cNvPr id="5" name="Объект 4">
            <a:extLst>
              <a:ext uri="{FF2B5EF4-FFF2-40B4-BE49-F238E27FC236}">
                <a16:creationId xmlns:a16="http://schemas.microsoft.com/office/drawing/2014/main" id="{D08A3BA8-B915-48BD-9C04-943B8BAB9582}"/>
              </a:ext>
            </a:extLst>
          </p:cNvPr>
          <p:cNvSpPr>
            <a:spLocks noGrp="1"/>
          </p:cNvSpPr>
          <p:nvPr>
            <p:ph idx="1"/>
          </p:nvPr>
        </p:nvSpPr>
        <p:spPr>
          <a:xfrm>
            <a:off x="503310" y="1559686"/>
            <a:ext cx="4817837" cy="4351338"/>
          </a:xfrm>
        </p:spPr>
        <p:txBody>
          <a:bodyPr/>
          <a:lstStyle/>
          <a:p>
            <a:pPr marL="0" indent="0">
              <a:buNone/>
            </a:pPr>
            <a:r>
              <a:rPr lang="ru-RU" dirty="0"/>
              <a:t>Ригинг позволяет в краткие сроки создавать нужные позы и анимации модели с помощью кейфреймов</a:t>
            </a:r>
            <a:endParaRPr lang="ru-RU" sz="2000" dirty="0"/>
          </a:p>
          <a:p>
            <a:endParaRPr lang="en-US" sz="2000" dirty="0"/>
          </a:p>
          <a:p>
            <a:pPr marL="0" indent="0">
              <a:buNone/>
            </a:pPr>
            <a:endParaRPr lang="ru-RU" sz="2000" dirty="0"/>
          </a:p>
        </p:txBody>
      </p:sp>
      <p:pic>
        <p:nvPicPr>
          <p:cNvPr id="9" name="Рисунок 8">
            <a:extLst>
              <a:ext uri="{FF2B5EF4-FFF2-40B4-BE49-F238E27FC236}">
                <a16:creationId xmlns:a16="http://schemas.microsoft.com/office/drawing/2014/main" id="{6D00D398-A306-425C-BA65-0949D1C1A125}"/>
              </a:ext>
            </a:extLst>
          </p:cNvPr>
          <p:cNvPicPr/>
          <p:nvPr/>
        </p:nvPicPr>
        <p:blipFill>
          <a:blip r:embed="rId3">
            <a:extLst>
              <a:ext uri="{28A0092B-C50C-407E-A947-70E740481C1C}">
                <a14:useLocalDpi xmlns:a14="http://schemas.microsoft.com/office/drawing/2010/main" val="0"/>
              </a:ext>
            </a:extLst>
          </a:blip>
          <a:stretch>
            <a:fillRect/>
          </a:stretch>
        </p:blipFill>
        <p:spPr>
          <a:xfrm>
            <a:off x="3186119" y="3170104"/>
            <a:ext cx="2448884" cy="2953439"/>
          </a:xfrm>
          <a:prstGeom prst="rect">
            <a:avLst/>
          </a:prstGeom>
        </p:spPr>
      </p:pic>
      <p:pic>
        <p:nvPicPr>
          <p:cNvPr id="12" name="Рисунок 11">
            <a:extLst>
              <a:ext uri="{FF2B5EF4-FFF2-40B4-BE49-F238E27FC236}">
                <a16:creationId xmlns:a16="http://schemas.microsoft.com/office/drawing/2014/main" id="{17EF5B01-2173-4D88-B69A-D0C75491C138}"/>
              </a:ext>
            </a:extLst>
          </p:cNvPr>
          <p:cNvPicPr/>
          <p:nvPr/>
        </p:nvPicPr>
        <p:blipFill>
          <a:blip r:embed="rId4">
            <a:extLst>
              <a:ext uri="{28A0092B-C50C-407E-A947-70E740481C1C}">
                <a14:useLocalDpi xmlns:a14="http://schemas.microsoft.com/office/drawing/2010/main" val="0"/>
              </a:ext>
            </a:extLst>
          </a:blip>
          <a:stretch>
            <a:fillRect/>
          </a:stretch>
        </p:blipFill>
        <p:spPr>
          <a:xfrm>
            <a:off x="785870" y="3170105"/>
            <a:ext cx="2376852" cy="2953439"/>
          </a:xfrm>
          <a:prstGeom prst="rect">
            <a:avLst/>
          </a:prstGeom>
        </p:spPr>
      </p:pic>
      <p:pic>
        <p:nvPicPr>
          <p:cNvPr id="13" name="Рисунок 12">
            <a:extLst>
              <a:ext uri="{FF2B5EF4-FFF2-40B4-BE49-F238E27FC236}">
                <a16:creationId xmlns:a16="http://schemas.microsoft.com/office/drawing/2014/main" id="{FBED5BE7-D984-4CBA-A3EC-AD631AA68593}"/>
              </a:ext>
            </a:extLst>
          </p:cNvPr>
          <p:cNvPicPr/>
          <p:nvPr/>
        </p:nvPicPr>
        <p:blipFill>
          <a:blip r:embed="rId5"/>
          <a:stretch>
            <a:fillRect/>
          </a:stretch>
        </p:blipFill>
        <p:spPr>
          <a:xfrm>
            <a:off x="5923722" y="2191622"/>
            <a:ext cx="5715635" cy="3931920"/>
          </a:xfrm>
          <a:prstGeom prst="rect">
            <a:avLst/>
          </a:prstGeom>
        </p:spPr>
      </p:pic>
      <p:sp>
        <p:nvSpPr>
          <p:cNvPr id="14" name="TextBox 13">
            <a:extLst>
              <a:ext uri="{FF2B5EF4-FFF2-40B4-BE49-F238E27FC236}">
                <a16:creationId xmlns:a16="http://schemas.microsoft.com/office/drawing/2014/main" id="{6D146C2C-FB78-4D21-A459-2E3B9098B41A}"/>
              </a:ext>
            </a:extLst>
          </p:cNvPr>
          <p:cNvSpPr txBox="1"/>
          <p:nvPr/>
        </p:nvSpPr>
        <p:spPr>
          <a:xfrm>
            <a:off x="4076189" y="6171684"/>
            <a:ext cx="9410700" cy="369332"/>
          </a:xfrm>
          <a:prstGeom prst="rect">
            <a:avLst/>
          </a:prstGeom>
          <a:noFill/>
        </p:spPr>
        <p:txBody>
          <a:bodyPr wrap="square" rtlCol="0">
            <a:spAutoFit/>
          </a:bodyPr>
          <a:lstStyle/>
          <a:p>
            <a:pPr algn="ctr"/>
            <a:r>
              <a:rPr lang="ru-RU" dirty="0">
                <a:latin typeface="+mj-lt"/>
              </a:rPr>
              <a:t>Рис. 11 Интерфейс создания анимации</a:t>
            </a:r>
            <a:endParaRPr lang="en-US" dirty="0">
              <a:latin typeface="+mj-lt"/>
            </a:endParaRPr>
          </a:p>
        </p:txBody>
      </p:sp>
    </p:spTree>
    <p:extLst>
      <p:ext uri="{BB962C8B-B14F-4D97-AF65-F5344CB8AC3E}">
        <p14:creationId xmlns:p14="http://schemas.microsoft.com/office/powerpoint/2010/main" val="241856176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5563</TotalTime>
  <Words>1058</Words>
  <Application>Microsoft Office PowerPoint</Application>
  <PresentationFormat>Широкоэкранный</PresentationFormat>
  <Paragraphs>104</Paragraphs>
  <Slides>12</Slides>
  <Notes>12</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12</vt:i4>
      </vt:variant>
    </vt:vector>
  </HeadingPairs>
  <TitlesOfParts>
    <vt:vector size="19" baseType="lpstr">
      <vt:lpstr>Arial</vt:lpstr>
      <vt:lpstr>Calibri</vt:lpstr>
      <vt:lpstr>Calibri Light</vt:lpstr>
      <vt:lpstr>Roboto</vt:lpstr>
      <vt:lpstr>Symbol</vt:lpstr>
      <vt:lpstr>Times New Roman</vt:lpstr>
      <vt:lpstr>Office Theme</vt:lpstr>
      <vt:lpstr>3D-моделирование, анимация, разработка интерактивных объектов в Unreal Engine 4</vt:lpstr>
      <vt:lpstr>Постановка задачи</vt:lpstr>
      <vt:lpstr>Основные понятия</vt:lpstr>
      <vt:lpstr>Вид 3d моделирования</vt:lpstr>
      <vt:lpstr>Решение проблемы при моделирование в Blender 3d</vt:lpstr>
      <vt:lpstr>Моделирование в Marvelous Designer</vt:lpstr>
      <vt:lpstr>Экспорт</vt:lpstr>
      <vt:lpstr>Проблема автоматических весов</vt:lpstr>
      <vt:lpstr>Ригинг интерактивной модели</vt:lpstr>
      <vt:lpstr>Создание интерактивных действий модели</vt:lpstr>
      <vt:lpstr>Создание логики действий модели</vt:lpstr>
      <vt:lpstr>Заключение</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lol</dc:title>
  <dc:creator>LocalAdmin</dc:creator>
  <cp:lastModifiedBy>admin</cp:lastModifiedBy>
  <cp:revision>241</cp:revision>
  <dcterms:created xsi:type="dcterms:W3CDTF">2022-06-19T16:44:14Z</dcterms:created>
  <dcterms:modified xsi:type="dcterms:W3CDTF">2023-12-27T08:56:48Z</dcterms:modified>
</cp:coreProperties>
</file>

<file path=docProps/thumbnail.jpeg>
</file>